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be0d4f7dab44f83" /><Relationship Type="http://schemas.openxmlformats.org/officeDocument/2006/relationships/extended-properties" Target="/docProps/app.xml" Id="Rd1b7bb28d0454704" /><Relationship Type="http://schemas.openxmlformats.org/officeDocument/2006/relationships/officeDocument" Target="/ppt/presentation.xml" Id="R281153f4a1914178" /></Relationships>
</file>

<file path=ppt/presentation.xml><?xml version="1.0" encoding="utf-8"?>
<p:presentation xmlns:p="http://schemas.openxmlformats.org/presentationml/2006/main">
  <p:sldMasterIdLst>
    <p:sldMasterId xmlns:r="http://schemas.openxmlformats.org/officeDocument/2006/relationships" id="2147483648" r:id="R2f3b7b7bcf734761"/>
  </p:sldMasterIdLst>
  <p:notesMasterIdLst>
    <p:notesMasterId xmlns:r="http://schemas.openxmlformats.org/officeDocument/2006/relationships" r:id="Rda84ffa5c7924ec3"/>
  </p:notesMasterIdLst>
  <p:sldIdLst>
    <p:sldId xmlns:r="http://schemas.openxmlformats.org/officeDocument/2006/relationships" id="256" r:id="R218f13979fca4bae"/>
    <p:sldId xmlns:r="http://schemas.openxmlformats.org/officeDocument/2006/relationships" id="257" r:id="R2e147f39af734826"/>
    <p:sldId xmlns:r="http://schemas.openxmlformats.org/officeDocument/2006/relationships" id="258" r:id="R65325cc5bb4240ce"/>
    <p:sldId xmlns:r="http://schemas.openxmlformats.org/officeDocument/2006/relationships" id="259" r:id="R76d720b02bcf4e4f"/>
    <p:sldId xmlns:r="http://schemas.openxmlformats.org/officeDocument/2006/relationships" id="260" r:id="R2d4afdcbcf9c4ba4"/>
    <p:sldId xmlns:r="http://schemas.openxmlformats.org/officeDocument/2006/relationships" id="261" r:id="Rb91c4cf8f3194530"/>
    <p:sldId xmlns:r="http://schemas.openxmlformats.org/officeDocument/2006/relationships" id="262" r:id="Rd175185d70cf4ec2"/>
    <p:sldId xmlns:r="http://schemas.openxmlformats.org/officeDocument/2006/relationships" id="263" r:id="R60535a11a35149e4"/>
    <p:sldId xmlns:r="http://schemas.openxmlformats.org/officeDocument/2006/relationships" id="264" r:id="R4e5650a6d783406c"/>
    <p:sldId xmlns:r="http://schemas.openxmlformats.org/officeDocument/2006/relationships" id="265" r:id="R471819093f8b4c0c"/>
    <p:sldId xmlns:r="http://schemas.openxmlformats.org/officeDocument/2006/relationships" id="266" r:id="Rc9b767bd58db4e09"/>
  </p:sldIdLst>
  <p:sldSz cx="9144000" cy="5143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6809adb74cc47fe" /><Relationship Type="http://schemas.openxmlformats.org/officeDocument/2006/relationships/slideMaster" Target="/ppt/slideMasters/slideMaster1.xml" Id="R2f3b7b7bcf734761" /><Relationship Type="http://schemas.openxmlformats.org/officeDocument/2006/relationships/notesMaster" Target="/ppt/notesMasters/notesMaster1.xml" Id="Rda84ffa5c7924ec3" /><Relationship Type="http://schemas.openxmlformats.org/officeDocument/2006/relationships/presProps" Target="/ppt/presProps.xml" Id="R9a809c4a74f1495c" /><Relationship Type="http://schemas.openxmlformats.org/officeDocument/2006/relationships/tableStyles" Target="/ppt/tableStyles.xml" Id="Ra99c1e727cfd4a5f" /><Relationship Type="http://schemas.openxmlformats.org/officeDocument/2006/relationships/slide" Target="/ppt/slides/slide1.xml" Id="R218f13979fca4bae" /><Relationship Type="http://schemas.openxmlformats.org/officeDocument/2006/relationships/slide" Target="/ppt/slides/slide2.xml" Id="R2e147f39af734826" /><Relationship Type="http://schemas.openxmlformats.org/officeDocument/2006/relationships/slide" Target="/ppt/slides/slide3.xml" Id="R65325cc5bb4240ce" /><Relationship Type="http://schemas.openxmlformats.org/officeDocument/2006/relationships/slide" Target="/ppt/slides/slide4.xml" Id="R76d720b02bcf4e4f" /><Relationship Type="http://schemas.openxmlformats.org/officeDocument/2006/relationships/slide" Target="/ppt/slides/slide5.xml" Id="R2d4afdcbcf9c4ba4" /><Relationship Type="http://schemas.openxmlformats.org/officeDocument/2006/relationships/slide" Target="/ppt/slides/slide6.xml" Id="Rb91c4cf8f3194530" /><Relationship Type="http://schemas.openxmlformats.org/officeDocument/2006/relationships/slide" Target="/ppt/slides/slide7.xml" Id="Rd175185d70cf4ec2" /><Relationship Type="http://schemas.openxmlformats.org/officeDocument/2006/relationships/slide" Target="/ppt/slides/slide8.xml" Id="R60535a11a35149e4" /><Relationship Type="http://schemas.openxmlformats.org/officeDocument/2006/relationships/slide" Target="/ppt/slides/slide9.xml" Id="R4e5650a6d783406c" /><Relationship Type="http://schemas.openxmlformats.org/officeDocument/2006/relationships/slide" Target="/ppt/slides/slide10.xml" Id="R471819093f8b4c0c" /><Relationship Type="http://schemas.openxmlformats.org/officeDocument/2006/relationships/slide" Target="/ppt/slides/slide11.xml" Id="Rc9b767bd58db4e0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4f1615dc7b64e1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dbdeea508ce4d20" /><Relationship Type="http://schemas.openxmlformats.org/officeDocument/2006/relationships/notesMaster" Target="/ppt/notesMasters/notesMaster1.xml" Id="Rba57907960ff4f21" /></Relationships>
</file>

<file path=ppt/notesSlides/_rels/notesSlide2.xml.rels>&#65279;<?xml version="1.0" encoding="utf-8"?><Relationships xmlns="http://schemas.openxmlformats.org/package/2006/relationships"><Relationship Type="http://schemas.openxmlformats.org/officeDocument/2006/relationships/slide" Target="/ppt/slides/slide2.xml" Id="Rd8795f53ae27452d" /><Relationship Type="http://schemas.openxmlformats.org/officeDocument/2006/relationships/notesMaster" Target="/ppt/notesMasters/notesMaster1.xml" Id="Rb96ac934182e4e27" /></Relationships>
</file>

<file path=ppt/notesSlides/_rels/notesSlide3.xml.rels>&#65279;<?xml version="1.0" encoding="utf-8"?><Relationships xmlns="http://schemas.openxmlformats.org/package/2006/relationships"><Relationship Type="http://schemas.openxmlformats.org/officeDocument/2006/relationships/slide" Target="/ppt/slides/slide3.xml" Id="Rcc777031388143da" /><Relationship Type="http://schemas.openxmlformats.org/officeDocument/2006/relationships/notesMaster" Target="/ppt/notesMasters/notesMaster1.xml" Id="Ra659be097d0749bb" /></Relationships>
</file>

<file path=ppt/notesSlides/_rels/notesSlide4.xml.rels>&#65279;<?xml version="1.0" encoding="utf-8"?><Relationships xmlns="http://schemas.openxmlformats.org/package/2006/relationships"><Relationship Type="http://schemas.openxmlformats.org/officeDocument/2006/relationships/slide" Target="/ppt/slides/slide4.xml" Id="R514ae71890ac4a90" /><Relationship Type="http://schemas.openxmlformats.org/officeDocument/2006/relationships/notesMaster" Target="/ppt/notesMasters/notesMaster1.xml" Id="R02d6c8c6c097446d" /></Relationships>
</file>

<file path=ppt/notesSlides/_rels/notesSlide5.xml.rels>&#65279;<?xml version="1.0" encoding="utf-8"?><Relationships xmlns="http://schemas.openxmlformats.org/package/2006/relationships"><Relationship Type="http://schemas.openxmlformats.org/officeDocument/2006/relationships/slide" Target="/ppt/slides/slide5.xml" Id="R5fb2c1e070af446b" /><Relationship Type="http://schemas.openxmlformats.org/officeDocument/2006/relationships/notesMaster" Target="/ppt/notesMasters/notesMaster1.xml" Id="Ra9295c8677824198" /></Relationships>
</file>

<file path=ppt/notesSlides/_rels/notesSlide6.xml.rels>&#65279;<?xml version="1.0" encoding="utf-8"?><Relationships xmlns="http://schemas.openxmlformats.org/package/2006/relationships"><Relationship Type="http://schemas.openxmlformats.org/officeDocument/2006/relationships/slide" Target="/ppt/slides/slide6.xml" Id="R2e261a3178b8462e" /><Relationship Type="http://schemas.openxmlformats.org/officeDocument/2006/relationships/notesMaster" Target="/ppt/notesMasters/notesMaster1.xml" Id="R02b399690e5d484d" /></Relationships>
</file>

<file path=ppt/notesSlides/_rels/notesSlide7.xml.rels>&#65279;<?xml version="1.0" encoding="utf-8"?><Relationships xmlns="http://schemas.openxmlformats.org/package/2006/relationships"><Relationship Type="http://schemas.openxmlformats.org/officeDocument/2006/relationships/slide" Target="/ppt/slides/slide7.xml" Id="Re7428c4119c246a4" /><Relationship Type="http://schemas.openxmlformats.org/officeDocument/2006/relationships/notesMaster" Target="/ppt/notesMasters/notesMaster1.xml" Id="Rac7605cb0c1e4697" /></Relationships>
</file>

<file path=ppt/notesSlides/_rels/notesSlide8.xml.rels>&#65279;<?xml version="1.0" encoding="utf-8"?><Relationships xmlns="http://schemas.openxmlformats.org/package/2006/relationships"><Relationship Type="http://schemas.openxmlformats.org/officeDocument/2006/relationships/slide" Target="/ppt/slides/slide8.xml" Id="R360ea486362a4336" /><Relationship Type="http://schemas.openxmlformats.org/officeDocument/2006/relationships/notesMaster" Target="/ppt/notesMasters/notesMaster1.xml" Id="R1425cd69a0d34872" /></Relationships>
</file>

<file path=ppt/notesSlides/_rels/notesSlide9.xml.rels>&#65279;<?xml version="1.0" encoding="utf-8"?><Relationships xmlns="http://schemas.openxmlformats.org/package/2006/relationships"><Relationship Type="http://schemas.openxmlformats.org/officeDocument/2006/relationships/slide" Target="/ppt/slides/slide9.xml" Id="R1e33758979cf4a9c" /><Relationship Type="http://schemas.openxmlformats.org/officeDocument/2006/relationships/notesMaster" Target="/ppt/notesMasters/notesMaster1.xml" Id="R4cb788c9e049479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ad88899f68a4f5d" /><Relationship Type="http://schemas.openxmlformats.org/officeDocument/2006/relationships/notesMaster" Target="/ppt/notesMasters/notesMaster1.xml" Id="Rdeb0c69837ff456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bdd026c080d4c0a" /><Relationship Type="http://schemas.openxmlformats.org/officeDocument/2006/relationships/notesMaster" Target="/ppt/notesMasters/notesMaster1.xml" Id="R0a4800274c05439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0:00–0:25 · 25 seconds</a:t>
            </a:r>
          </a:p>
          <a:p xmlns:a="http://schemas.openxmlformats.org/drawingml/2006/main">
            <a:r>
              <a:t>Welcome everyone. My role is to introduce the idea and give you a way to understand the live walkthrough that follows. By the end, you should know where Projects fits in building an app and what you could try with your own project.</a:t>
            </a:r>
          </a:p>
          <a:p xmlns:a="http://schemas.openxmlformats.org/drawingml/2006/main">
            <a:r>
              <a:t>Opening audience prompt: Think of the last service you added to an app. How much of the work happened outside your editor?</a:t>
            </a:r>
          </a:p>
          <a:p xmlns:a="http://schemas.openxmlformats.org/drawingml/2006/main">
            <a:r>
              <a:t>Source: https://www.stripecommunity.com/home/clubs/stripe-projects/events/stripe-projects-launch-event-g4aduuy48n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0:25–1:05 · 40 seconds</a:t>
            </a:r>
          </a:p>
          <a:p xmlns:a="http://schemas.openxmlformats.org/drawingml/2006/main">
            <a:r>
              <a:t>Welcome everyone to the Stripe Projects community launch. We’ll begin with a concise introduction from me, Moe Ghashim of 10 Claws.</a:t>
            </a:r>
          </a:p>
          <a:p xmlns:a="http://schemas.openxmlformats.org/drawingml/2006/main">
            <a:r>
              <a:t>Jalil Laaraichi from OpenWork will lead a live prompt-to-provision walkthrough.</a:t>
            </a:r>
          </a:p>
          <a:p xmlns:a="http://schemas.openxmlformats.org/drawingml/2006/main">
            <a:r>
              <a:t>Moe Ghashim (10 Claws) will walk through Stripe Projects templates.</a:t>
            </a:r>
          </a:p>
          <a:p xmlns:a="http://schemas.openxmlformats.org/drawingml/2006/main">
            <a:r>
              <a:t>We’ll finish with community discussion and open Q&amp;A with Moe Ghashim (10 Claws), Jalil Laaraichi (OpenWork), and Rami Bannaa (Stripe). Bring your project ideas and questions.</a:t>
            </a:r>
          </a:p>
          <a:p xmlns:a="http://schemas.openxmlformats.org/drawingml/2006/main">
            <a:r>
              <a:t>Agenda and speaker details supplied by the event presenter.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1:05–1:45 · 40 seconds</a:t>
            </a:r>
          </a:p>
          <a:p xmlns:a="http://schemas.openxmlformats.org/drawingml/2006/main">
            <a:r>
              <a:t>Use a familiar example: a small booking app. Writing the interface is one part of the job. The app also needs somewhere to run and somewhere to store bookings. Every service introduces setup work. Stripe Projects addresses that provisioning step.</a:t>
            </a:r>
          </a:p>
          <a:p xmlns:a="http://schemas.openxmlformats.org/drawingml/2006/main">
            <a:r>
              <a:t>Pause for a quick show of hands about copying API keys between dashboards and an editor. Keep this as a relatable problem, with no claim about minutes or hours saved.</a:t>
            </a:r>
          </a:p>
          <a:p xmlns:a="http://schemas.openxmlformats.org/drawingml/2006/main">
            <a:r>
              <a:t>Source: https://projects.dev/</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1:45–2:40 · 55 seconds</a:t>
            </a:r>
          </a:p>
          <a:p xmlns:a="http://schemas.openxmlformats.org/drawingml/2006/main">
            <a:r>
              <a:t>Define CLI as command-line interface for anyone less familiar with the term. A project groups the external services used by an app. Provisioning means creating a real resource, such as a database instance, in a provider account.</a:t>
            </a:r>
          </a:p>
          <a:p xmlns:a="http://schemas.openxmlformats.org/drawingml/2006/main">
            <a:r>
              <a:t>Explain that Projects connects the setup workflow with the environment where you build. The provider continues to run the service. The agent can call the same commands a developer uses.</a:t>
            </a:r>
          </a:p>
          <a:p xmlns:a="http://schemas.openxmlformats.org/drawingml/2006/main">
            <a:r>
              <a:t>Source: https://projects.dev/</a:t>
            </a:r>
          </a:p>
          <a:p xmlns:a="http://schemas.openxmlformats.org/drawingml/2006/main">
            <a:r>
              <a:t>Source: https://docs.stripe.com/projects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2:40–3:30 · 50 seconds</a:t>
            </a:r>
          </a:p>
          <a:p xmlns:a="http://schemas.openxmlformats.org/drawingml/2006/main">
            <a:r>
              <a:t>Read this as a menu of examples, not a stack everyone needs. For a booking app, hosting, a database, and sign-in might be enough. An AI feature or analytics can come later.</a:t>
            </a:r>
          </a:p>
          <a:p xmlns:a="http://schemas.openxmlformats.org/drawingml/2006/main">
            <a:r>
              <a:t>Choose two categories to explain aloud instead of reading every name. Ask the audience to keep one service in mind for the later discussion. Availability and plan options can change, so use the live catalog when building.</a:t>
            </a:r>
          </a:p>
          <a:p xmlns:a="http://schemas.openxmlformats.org/drawingml/2006/main">
            <a:r>
              <a:t>Source: https://docs.stripe.com/projects#available-providers</a:t>
            </a:r>
          </a:p>
          <a:p xmlns:a="http://schemas.openxmlformats.org/drawingml/2006/main">
            <a:r>
              <a:t>Examples checked 9 September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3:30–4:45 · 75 seconds</a:t>
            </a:r>
          </a:p>
          <a:p xmlns:a="http://schemas.openxmlformats.org/drawingml/2006/main">
            <a:r>
              <a:t>This is a preview of the workflow, not a live execution. With the Stripe CLI installed and signed in, install the plugin using stripe plugin install projects.</a:t>
            </a:r>
          </a:p>
          <a:p xmlns:a="http://schemas.openxmlformats.org/drawingml/2006/main">
            <a:r>
              <a:t>Walk through the four lines: initialize, browse, add a resource, and pull credentials. Explain that .env is the local file an app reads for settings and secrets. An agent can perform the same sequence. Account linking or initial billing setup can still require human interaction.</a:t>
            </a:r>
          </a:p>
          <a:p xmlns:a="http://schemas.openxmlformats.org/drawingml/2006/main">
            <a:r>
              <a:t>Source: https://support.stripe.com/questions/stripe-projects</a:t>
            </a:r>
          </a:p>
          <a:p xmlns:a="http://schemas.openxmlformats.org/drawingml/2006/main">
            <a:r>
              <a:t>Source: https://docs.stripe.com/projects#use-a-coding-agent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4:45–6:15 · 90 seconds</a:t>
            </a:r>
          </a:p>
          <a:p xmlns:a="http://schemas.openxmlformats.org/drawingml/2006/main">
            <a:r>
              <a:t>This was my aha moment. I was working on a project and needed a sandbox, but the service I was using was slow to launch. I decided to switch to another provider.</a:t>
            </a:r>
          </a:p>
          <a:p xmlns:a="http://schemas.openxmlformats.org/drawingml/2006/main">
            <a:r>
              <a:t>Normally, that would mean stopping to figure out the new service, understand its setup, configure the image, and get a sandbox running before I could return to the project.</a:t>
            </a:r>
          </a:p>
          <a:p xmlns:a="http://schemas.openxmlformats.org/drawingml/2006/main">
            <a:r>
              <a:t>In this case, Codex and Stripe Projects had the project context. Codex worked with Stripe Projects on the switch and the setup, so I could continue from where I was. I didn’t have to work through all of that setup myself.</a:t>
            </a:r>
          </a:p>
          <a:p xmlns:a="http://schemas.openxmlformats.org/drawingml/2006/main">
            <a:r>
              <a:t>What stood out to me was the continuity: changing a service didn’t mean starting the setup process from scratch myself.</a:t>
            </a:r>
          </a:p>
          <a:p xmlns:a="http://schemas.openxmlformats.org/drawingml/2006/main">
            <a:r>
              <a:t>Personal experience shared by Moe Ghashim. This describes one project, rather than a guarantee of automatic migration between every provider.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6:15–7:05 · 50 seconds</a:t>
            </a:r>
          </a:p>
          <a:p xmlns:a="http://schemas.openxmlformats.org/drawingml/2006/main">
            <a:r>
              <a:t>There is also a path for a new app. Build uses a starter template with app code and declared services. The registry points to a public repository at a pinned commit.</a:t>
            </a:r>
          </a:p>
          <a:p xmlns:a="http://schemas.openxmlformats.org/drawingml/2006/main">
            <a:r>
              <a:t>Explain the difference between adding one missing service to an existing app and choosing a starter for a new app. For example, a founder exploring a small subscription product might begin with the SaaS template and then customize its product behavior.</a:t>
            </a:r>
          </a:p>
          <a:p xmlns:a="http://schemas.openxmlformats.org/drawingml/2006/main">
            <a:r>
              <a:t>A template gives you a starting implementation. You still review, customize, and test it.</a:t>
            </a:r>
          </a:p>
          <a:p xmlns:a="http://schemas.openxmlformats.org/drawingml/2006/main">
            <a:r>
              <a:t>Sources: https://docs.stripe.com/projects/templates</a:t>
            </a:r>
          </a:p>
          <a:p xmlns:a="http://schemas.openxmlformats.org/drawingml/2006/main">
            <a:r>
              <a:t>https://github.com/stripe/projects-template-registry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7:05–7:55 · 50 seconds</a:t>
            </a:r>
          </a:p>
          <a:p xmlns:a="http://schemas.openxmlformats.org/drawingml/2006/main">
            <a:r>
              <a:t>The workflow continues after the first resource exists. Explain the practical reason for environments: experiments should not accidentally use the same resources as a live app.</a:t>
            </a:r>
          </a:p>
          <a:p xmlns:a="http://schemas.openxmlformats.org/drawingml/2006/main">
            <a:r>
              <a:t>For maintenance, use a hypothetical example: a project needs more capacity or a key needs replacing. Projects provides CLI actions for these tasks. Spend limits belong on the payment method, with provider-specific limits taking precedence when configured.</a:t>
            </a:r>
          </a:p>
          <a:p xmlns:a="http://schemas.openxmlformats.org/drawingml/2006/main">
            <a:r>
              <a:t>Current CLI documentation includes named environments. An older Stripe support page says otherwise, so use the current CLI docs for this feature.</a:t>
            </a:r>
          </a:p>
          <a:p xmlns:a="http://schemas.openxmlformats.org/drawingml/2006/main">
            <a:r>
              <a:t>Sources: https://docs.stripe.com/projects#manage-multiple-environments</a:t>
            </a:r>
          </a:p>
          <a:p xmlns:a="http://schemas.openxmlformats.org/drawingml/2006/main">
            <a:r>
              <a:t>https://support.stripe.com/questions/stripe-projects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7:55–9:10 · 75 seconds</a:t>
            </a:r>
          </a:p>
          <a:p xmlns:a="http://schemas.openxmlformats.org/drawingml/2006/main">
            <a:r>
              <a:t>The CLI serves developers and coding agents. Platforms can embed the workflow in their own product through the Stripe Projects API.</a:t>
            </a:r>
          </a:p>
          <a:p xmlns:a="http://schemas.openxmlformats.org/drawingml/2006/main">
            <a:r>
              <a:t>Illustrative example: a website builder lets a customer add a database from its own interface. The platform connects the provider, provisions a resource, then makes credentials available securely.</a:t>
            </a:r>
          </a:p>
          <a:p xmlns:a="http://schemas.openxmlformats.org/drawingml/2006/main">
            <a:r>
              <a:t>Stripe Connect accounts represent users and own their projects, resources, and billing profiles. Platforms must collect provider and service consent, register payment methods for paid services, and protect credentials.</a:t>
            </a:r>
          </a:p>
          <a:p xmlns:a="http://schemas.openxmlformats.org/drawingml/2006/main">
            <a:r>
              <a:t>The API is in private preview and can change. Endpoint details arrive during onboarding. Request access through a Stripe representative or projectsforplatforms@stripe.com.</a:t>
            </a:r>
          </a:p>
          <a:p xmlns:a="http://schemas.openxmlformats.org/drawingml/2006/main">
            <a:r>
              <a:t>Source: https://docs.stripe.com/projects/platform-integration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9:10–10:00 · 50 seconds</a:t>
            </a:r>
          </a:p>
          <a:p xmlns:a="http://schemas.openxmlformats.org/drawingml/2006/main">
            <a:r>
              <a:t>Clarify the cost model: free access to Projects does not make every provider service free. Review the selected tier and its terms.</a:t>
            </a:r>
          </a:p>
          <a:p xmlns:a="http://schemas.openxmlformats.org/drawingml/2006/main">
            <a:r>
              <a:t>Projects helps provision the stack. App logic, data access rules, and testing remain part of building the product. Pulling .env writes local credentials, not production host settings. Use the host’s supported workflow for production configuration, and keep secret files out of version control.</a:t>
            </a:r>
          </a:p>
          <a:p xmlns:a="http://schemas.openxmlformats.org/drawingml/2006/main">
            <a:r>
              <a:t>Sources: https://projects.dev/</a:t>
            </a:r>
          </a:p>
          <a:p xmlns:a="http://schemas.openxmlformats.org/drawingml/2006/main">
            <a:r>
              <a:t>https://docs.stripe.com/projects#set-up-production-environment-variables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cd3e2f7226041e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dcc87c4ceba4fb1" /><Relationship Type="http://schemas.openxmlformats.org/officeDocument/2006/relationships/slideLayout" Target="/ppt/slideLayouts/slideLayout1.xml" Id="R03432c27daa8450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3432c27daa8450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34de9e938554a33" /><Relationship Type="http://schemas.openxmlformats.org/officeDocument/2006/relationships/notesSlide" Target="/ppt/notesSlides/notesSlide1.xml" Id="R2388faf60f2f4eb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345b96442144eae" /><Relationship Type="http://schemas.openxmlformats.org/officeDocument/2006/relationships/notesSlide" Target="/ppt/notesSlides/notesSlide2.xml" Id="R963d362db334469d"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160f6b17726c4d75" /><Relationship Type="http://schemas.openxmlformats.org/officeDocument/2006/relationships/notesSlide" Target="/ppt/notesSlides/notesSlide3.xml" Id="R9285be9c120d476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b862087ff314c1d" /><Relationship Type="http://schemas.openxmlformats.org/officeDocument/2006/relationships/notesSlide" Target="/ppt/notesSlides/notesSlide4.xml" Id="Rf4c83a45520d41e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bb2927995a0a4d3a" /><Relationship Type="http://schemas.openxmlformats.org/officeDocument/2006/relationships/notesSlide" Target="/ppt/notesSlides/notesSlide5.xml" Id="Rbdfd9f1212de4a6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199b2f612614305" /><Relationship Type="http://schemas.openxmlformats.org/officeDocument/2006/relationships/notesSlide" Target="/ppt/notesSlides/notesSlide6.xml" Id="Ra7e60ed9848349e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001e161602b4594" /><Relationship Type="http://schemas.openxmlformats.org/officeDocument/2006/relationships/notesSlide" Target="/ppt/notesSlides/notesSlide7.xml" Id="R31cacc653c894bb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9e1c8cbb13a4c33" /><Relationship Type="http://schemas.openxmlformats.org/officeDocument/2006/relationships/notesSlide" Target="/ppt/notesSlides/notesSlide8.xml" Id="R23108cce74c348b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804c4fe36b0d4578" /><Relationship Type="http://schemas.openxmlformats.org/officeDocument/2006/relationships/notesSlide" Target="/ppt/notesSlides/notesSlide9.xml" Id="R727f0f0cd758491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943e35d19f3142ee" /><Relationship Type="http://schemas.openxmlformats.org/officeDocument/2006/relationships/notesSlide" Target="/ppt/notesSlides/notesSlide10.xml" Id="R7977af73d9f1427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daf5929a617248c5" /><Relationship Type="http://schemas.openxmlformats.org/officeDocument/2006/relationships/notesSlide" Target="/ppt/notesSlides/notesSlide11.xml" Id="Rf4203b5304504d3b" /></Relationships>
</file>

<file path=ppt/slides/slide1.xml><?xml version="1.0" encoding="utf-8"?>
<p:sld xmlns:p="http://schemas.openxmlformats.org/presentationml/2006/main">
  <p:cSld>
    <p:bg>
      <p:bgPr>
        <a:solidFill xmlns:a="http://schemas.openxmlformats.org/drawingml/2006/main">
          <a:srgbClr val="635BFF"/>
        </a:solid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1C91DCAC-4D67-4DBD-9559-F4ED6EBD6F06}"/>
              </a:ext>
            </a:extLst>
          </p:cNvPr>
          <p:cNvSpPr>
            <a:spLocks xmlns:a="http://schemas.openxmlformats.org/drawingml/2006/main" noGrp="1"/>
          </p:cNvSpPr>
          <p:nvPr/>
        </p:nvSpPr>
        <p:spPr>
          <a:xfrm xmlns:a="http://schemas.openxmlformats.org/drawingml/2006/main">
            <a:off x="609600" y="1457325"/>
            <a:ext cx="80010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250" b="1">
                <a:solidFill>
                  <a:srgbClr val="FFFFFF"/>
                </a:solidFill>
                <a:latin typeface="Arial"/>
                <a:ea typeface="Arial"/>
                <a:cs typeface="Arial"/>
              </a:defRPr>
            </a:pPr>
            <a:r>
              <a:rPr sz="5250" b="1">
                <a:solidFill>
                  <a:srgbClr val="FFFFFF"/>
                </a:solidFill>
                <a:latin typeface="Arial"/>
                <a:ea typeface="Arial"/>
                <a:cs typeface="Arial"/>
              </a:rPr>
              <a:t>Stripe Projects</a:t>
            </a:r>
          </a:p>
        </p:txBody>
      </p:sp>
      <p:sp>
        <p:nvSpPr>
          <p:cNvPr id="2" name="">
            <a:extLst xmlns:a="http://schemas.openxmlformats.org/drawingml/2006/main">
              <a:ext uri="{FF2B5EF4-FFF2-40B4-BE49-F238E27FC236}">
                <a16:creationId xmlns:a16="http://schemas.microsoft.com/office/drawing/2014/main" id="{0018D84C-1AB0-471C-AF33-5DBAE18B270F}"/>
              </a:ext>
            </a:extLst>
          </p:cNvPr>
          <p:cNvSpPr>
            <a:spLocks xmlns:a="http://schemas.openxmlformats.org/drawingml/2006/main" noGrp="1"/>
          </p:cNvSpPr>
          <p:nvPr/>
        </p:nvSpPr>
        <p:spPr>
          <a:xfrm xmlns:a="http://schemas.openxmlformats.org/drawingml/2006/main">
            <a:off x="647700" y="4010025"/>
            <a:ext cx="7715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E0DDFF"/>
                </a:solidFill>
                <a:latin typeface="Arial"/>
                <a:ea typeface="Arial"/>
                <a:cs typeface="Arial"/>
              </a:defRPr>
            </a:pPr>
            <a:r>
              <a:rPr sz="1650" b="0">
                <a:solidFill>
                  <a:srgbClr val="E0DDFF"/>
                </a:solidFill>
                <a:latin typeface="Arial"/>
                <a:ea typeface="Arial"/>
                <a:cs typeface="Arial"/>
              </a:rPr>
              <a:t>Stripe Projects community launch</a:t>
            </a:r>
          </a:p>
          <a:p xmlns:a="http://schemas.openxmlformats.org/drawingml/2006/main">
            <a:pPr>
              <a:defRPr sz="1650" b="0">
                <a:solidFill>
                  <a:srgbClr val="E0DDFF"/>
                </a:solidFill>
                <a:latin typeface="Arial"/>
                <a:ea typeface="Arial"/>
                <a:cs typeface="Arial"/>
              </a:defRPr>
            </a:pPr>
            <a:r>
              <a:rPr sz="1650" b="0">
                <a:solidFill>
                  <a:srgbClr val="E0DDFF"/>
                </a:solidFill>
                <a:latin typeface="Arial"/>
                <a:ea typeface="Arial"/>
                <a:cs typeface="Arial"/>
              </a:rPr>
              <a:t>9 September 2026</a:t>
            </a:r>
          </a:p>
        </p:txBody>
      </p:sp>
    </p:spTree>
    <p:extLst>
      <p:ext uri="{BB962C8B-B14F-4D97-AF65-F5344CB8AC3E}">
        <p14:creationId xmlns:p14="http://schemas.microsoft.com/office/powerpoint/2010/main" val="203274568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91B56119-B08C-4DC1-88A1-EE9AE0EE7FA3}"/>
              </a:ext>
            </a:extLst>
          </p:cNvPr>
          <p:cNvSpPr>
            <a:spLocks xmlns:a="http://schemas.openxmlformats.org/drawingml/2006/main" noGrp="1"/>
          </p:cNvSpPr>
          <p:nvPr/>
        </p:nvSpPr>
        <p:spPr>
          <a:xfrm xmlns:a="http://schemas.openxmlformats.org/drawingml/2006/main">
            <a:off x="609600" y="409575"/>
            <a:ext cx="7953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5112D"/>
                </a:solidFill>
                <a:latin typeface="Arial"/>
                <a:ea typeface="Arial"/>
                <a:cs typeface="Arial"/>
              </a:defRPr>
            </a:pPr>
            <a:r>
              <a:rPr sz="2850" b="1">
                <a:solidFill>
                  <a:srgbClr val="15112D"/>
                </a:solidFill>
                <a:latin typeface="Arial"/>
                <a:ea typeface="Arial"/>
                <a:cs typeface="Arial"/>
              </a:rPr>
              <a:t>Welcome! Here’s what to expect</a:t>
            </a:r>
          </a:p>
        </p:txBody>
      </p:sp>
      <p:sp>
        <p:nvSpPr>
          <p:cNvPr id="2" name="">
            <a:extLst xmlns:a="http://schemas.openxmlformats.org/drawingml/2006/main">
              <a:ext uri="{FF2B5EF4-FFF2-40B4-BE49-F238E27FC236}">
                <a16:creationId xmlns:a16="http://schemas.microsoft.com/office/drawing/2014/main" id="{13E2B79A-1405-4191-9A4A-59CCE908B5A6}"/>
              </a:ext>
            </a:extLst>
          </p:cNvPr>
          <p:cNvSpPr>
            <a:spLocks xmlns:a="http://schemas.openxmlformats.org/drawingml/2006/main" noGrp="1"/>
          </p:cNvSpPr>
          <p:nvPr/>
        </p:nvSpPr>
        <p:spPr>
          <a:xfrm xmlns:a="http://schemas.openxmlformats.org/drawingml/2006/main">
            <a:off x="609600" y="1162050"/>
            <a:ext cx="79533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635BFF"/>
                </a:solidFill>
                <a:latin typeface="Arial"/>
                <a:ea typeface="Arial"/>
                <a:cs typeface="Arial"/>
              </a:defRPr>
            </a:pPr>
            <a:r>
              <a:rPr sz="2025" b="1">
                <a:solidFill>
                  <a:srgbClr val="635BFF"/>
                </a:solidFill>
                <a:latin typeface="Arial"/>
                <a:ea typeface="Arial"/>
                <a:cs typeface="Arial"/>
              </a:rPr>
              <a:t>1. A concise introduction to Stripe Projects</a:t>
            </a:r>
          </a:p>
        </p:txBody>
      </p:sp>
      <p:sp>
        <p:nvSpPr>
          <p:cNvPr id="3" name="">
            <a:extLst xmlns:a="http://schemas.openxmlformats.org/drawingml/2006/main">
              <a:ext uri="{FF2B5EF4-FFF2-40B4-BE49-F238E27FC236}">
                <a16:creationId xmlns:a16="http://schemas.microsoft.com/office/drawing/2014/main" id="{DE92F20F-23F5-4C28-B14B-4DF1DE100EA1}"/>
              </a:ext>
            </a:extLst>
          </p:cNvPr>
          <p:cNvSpPr>
            <a:spLocks xmlns:a="http://schemas.openxmlformats.org/drawingml/2006/main" noGrp="1"/>
          </p:cNvSpPr>
          <p:nvPr/>
        </p:nvSpPr>
        <p:spPr>
          <a:xfrm xmlns:a="http://schemas.openxmlformats.org/drawingml/2006/main">
            <a:off x="609600" y="1504950"/>
            <a:ext cx="79533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5112D"/>
                </a:solidFill>
                <a:latin typeface="Arial"/>
                <a:ea typeface="Arial"/>
                <a:cs typeface="Arial"/>
              </a:defRPr>
            </a:pPr>
            <a:r>
              <a:rPr sz="1725" b="0">
                <a:solidFill>
                  <a:srgbClr val="15112D"/>
                </a:solidFill>
                <a:latin typeface="Arial"/>
                <a:ea typeface="Arial"/>
                <a:cs typeface="Arial"/>
              </a:rPr>
              <a:t>Moe Ghashim (10 Claws)</a:t>
            </a:r>
          </a:p>
        </p:txBody>
      </p:sp>
      <p:sp>
        <p:nvSpPr>
          <p:cNvPr id="4" name="">
            <a:extLst xmlns:a="http://schemas.openxmlformats.org/drawingml/2006/main">
              <a:ext uri="{FF2B5EF4-FFF2-40B4-BE49-F238E27FC236}">
                <a16:creationId xmlns:a16="http://schemas.microsoft.com/office/drawing/2014/main" id="{603ACA31-9164-4DB2-B354-33B09100019E}"/>
              </a:ext>
            </a:extLst>
          </p:cNvPr>
          <p:cNvSpPr>
            <a:spLocks xmlns:a="http://schemas.openxmlformats.org/drawingml/2006/main" noGrp="1"/>
          </p:cNvSpPr>
          <p:nvPr/>
        </p:nvSpPr>
        <p:spPr>
          <a:xfrm xmlns:a="http://schemas.openxmlformats.org/drawingml/2006/main">
            <a:off x="609600" y="1962150"/>
            <a:ext cx="79533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635BFF"/>
                </a:solidFill>
                <a:latin typeface="Arial"/>
                <a:ea typeface="Arial"/>
                <a:cs typeface="Arial"/>
              </a:defRPr>
            </a:pPr>
            <a:r>
              <a:rPr sz="2025" b="1">
                <a:solidFill>
                  <a:srgbClr val="635BFF"/>
                </a:solidFill>
                <a:latin typeface="Arial"/>
                <a:ea typeface="Arial"/>
                <a:cs typeface="Arial"/>
              </a:rPr>
              <a:t>2. A live prompt-to-provision walkthrough</a:t>
            </a:r>
          </a:p>
        </p:txBody>
      </p:sp>
      <p:sp>
        <p:nvSpPr>
          <p:cNvPr id="5" name="">
            <a:extLst xmlns:a="http://schemas.openxmlformats.org/drawingml/2006/main">
              <a:ext uri="{FF2B5EF4-FFF2-40B4-BE49-F238E27FC236}">
                <a16:creationId xmlns:a16="http://schemas.microsoft.com/office/drawing/2014/main" id="{ED45847C-1062-4ED2-9E15-C8D0EAECB8E0}"/>
              </a:ext>
            </a:extLst>
          </p:cNvPr>
          <p:cNvSpPr>
            <a:spLocks xmlns:a="http://schemas.openxmlformats.org/drawingml/2006/main" noGrp="1"/>
          </p:cNvSpPr>
          <p:nvPr/>
        </p:nvSpPr>
        <p:spPr>
          <a:xfrm xmlns:a="http://schemas.openxmlformats.org/drawingml/2006/main">
            <a:off x="609600" y="2305050"/>
            <a:ext cx="79533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5112D"/>
                </a:solidFill>
                <a:latin typeface="Arial"/>
                <a:ea typeface="Arial"/>
                <a:cs typeface="Arial"/>
              </a:defRPr>
            </a:pPr>
            <a:r>
              <a:rPr sz="1725" b="0">
                <a:solidFill>
                  <a:srgbClr val="15112D"/>
                </a:solidFill>
                <a:latin typeface="Arial"/>
                <a:ea typeface="Arial"/>
                <a:cs typeface="Arial"/>
              </a:rPr>
              <a:t>Jalil Laaraichi (OpenWork)</a:t>
            </a:r>
          </a:p>
        </p:txBody>
      </p:sp>
      <p:sp>
        <p:nvSpPr>
          <p:cNvPr id="6" name="">
            <a:extLst xmlns:a="http://schemas.openxmlformats.org/drawingml/2006/main">
              <a:ext uri="{FF2B5EF4-FFF2-40B4-BE49-F238E27FC236}">
                <a16:creationId xmlns:a16="http://schemas.microsoft.com/office/drawing/2014/main" id="{682975AC-472E-4047-B8AA-C38EF2BB880C}"/>
              </a:ext>
            </a:extLst>
          </p:cNvPr>
          <p:cNvSpPr>
            <a:spLocks xmlns:a="http://schemas.openxmlformats.org/drawingml/2006/main" noGrp="1"/>
          </p:cNvSpPr>
          <p:nvPr/>
        </p:nvSpPr>
        <p:spPr>
          <a:xfrm xmlns:a="http://schemas.openxmlformats.org/drawingml/2006/main">
            <a:off x="609600" y="2762250"/>
            <a:ext cx="79533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635BFF"/>
                </a:solidFill>
                <a:latin typeface="Arial"/>
                <a:ea typeface="Arial"/>
                <a:cs typeface="Arial"/>
              </a:defRPr>
            </a:pPr>
            <a:r>
              <a:rPr sz="2025" b="1">
                <a:solidFill>
                  <a:srgbClr val="635BFF"/>
                </a:solidFill>
                <a:latin typeface="Arial"/>
                <a:ea typeface="Arial"/>
                <a:cs typeface="Arial"/>
              </a:rPr>
              <a:t>3. Stripe Projects templates</a:t>
            </a:r>
          </a:p>
        </p:txBody>
      </p:sp>
      <p:sp>
        <p:nvSpPr>
          <p:cNvPr id="7" name="">
            <a:extLst xmlns:a="http://schemas.openxmlformats.org/drawingml/2006/main">
              <a:ext uri="{FF2B5EF4-FFF2-40B4-BE49-F238E27FC236}">
                <a16:creationId xmlns:a16="http://schemas.microsoft.com/office/drawing/2014/main" id="{379A877A-B7A6-498C-9427-C30A1180EAFD}"/>
              </a:ext>
            </a:extLst>
          </p:cNvPr>
          <p:cNvSpPr>
            <a:spLocks xmlns:a="http://schemas.openxmlformats.org/drawingml/2006/main" noGrp="1"/>
          </p:cNvSpPr>
          <p:nvPr/>
        </p:nvSpPr>
        <p:spPr>
          <a:xfrm xmlns:a="http://schemas.openxmlformats.org/drawingml/2006/main">
            <a:off x="609600" y="3105150"/>
            <a:ext cx="79533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5112D"/>
                </a:solidFill>
                <a:latin typeface="Arial"/>
                <a:ea typeface="Arial"/>
                <a:cs typeface="Arial"/>
              </a:defRPr>
            </a:pPr>
            <a:r>
              <a:rPr sz="1725" b="0">
                <a:solidFill>
                  <a:srgbClr val="15112D"/>
                </a:solidFill>
                <a:latin typeface="Arial"/>
                <a:ea typeface="Arial"/>
                <a:cs typeface="Arial"/>
              </a:rPr>
              <a:t>Moe Ghashim (10 Claws)</a:t>
            </a:r>
          </a:p>
        </p:txBody>
      </p:sp>
      <p:sp>
        <p:nvSpPr>
          <p:cNvPr id="8" name="">
            <a:extLst xmlns:a="http://schemas.openxmlformats.org/drawingml/2006/main">
              <a:ext uri="{FF2B5EF4-FFF2-40B4-BE49-F238E27FC236}">
                <a16:creationId xmlns:a16="http://schemas.microsoft.com/office/drawing/2014/main" id="{B01947BE-01A2-4548-937F-4A33DBB6A9B7}"/>
              </a:ext>
            </a:extLst>
          </p:cNvPr>
          <p:cNvSpPr>
            <a:spLocks xmlns:a="http://schemas.openxmlformats.org/drawingml/2006/main" noGrp="1"/>
          </p:cNvSpPr>
          <p:nvPr/>
        </p:nvSpPr>
        <p:spPr>
          <a:xfrm xmlns:a="http://schemas.openxmlformats.org/drawingml/2006/main">
            <a:off x="609600" y="3562350"/>
            <a:ext cx="79533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635BFF"/>
                </a:solidFill>
                <a:latin typeface="Arial"/>
                <a:ea typeface="Arial"/>
                <a:cs typeface="Arial"/>
              </a:defRPr>
            </a:pPr>
            <a:r>
              <a:rPr sz="2025" b="1">
                <a:solidFill>
                  <a:srgbClr val="635BFF"/>
                </a:solidFill>
                <a:latin typeface="Arial"/>
                <a:ea typeface="Arial"/>
                <a:cs typeface="Arial"/>
              </a:rPr>
              <a:t>4. Community discussion and open Q&amp;A</a:t>
            </a:r>
          </a:p>
        </p:txBody>
      </p:sp>
      <p:sp>
        <p:nvSpPr>
          <p:cNvPr id="9" name="">
            <a:extLst xmlns:a="http://schemas.openxmlformats.org/drawingml/2006/main">
              <a:ext uri="{FF2B5EF4-FFF2-40B4-BE49-F238E27FC236}">
                <a16:creationId xmlns:a16="http://schemas.microsoft.com/office/drawing/2014/main" id="{0000F4B4-EDB0-46E7-A5A0-FC21F0819B5F}"/>
              </a:ext>
            </a:extLst>
          </p:cNvPr>
          <p:cNvSpPr>
            <a:spLocks xmlns:a="http://schemas.openxmlformats.org/drawingml/2006/main" noGrp="1"/>
          </p:cNvSpPr>
          <p:nvPr/>
        </p:nvSpPr>
        <p:spPr>
          <a:xfrm xmlns:a="http://schemas.openxmlformats.org/drawingml/2006/main">
            <a:off x="609600" y="3905250"/>
            <a:ext cx="7953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5112D"/>
                </a:solidFill>
                <a:latin typeface="Arial"/>
                <a:ea typeface="Arial"/>
                <a:cs typeface="Arial"/>
              </a:defRPr>
            </a:pPr>
            <a:r>
              <a:rPr sz="1725" b="0">
                <a:solidFill>
                  <a:srgbClr val="15112D"/>
                </a:solidFill>
                <a:latin typeface="Arial"/>
                <a:ea typeface="Arial"/>
                <a:cs typeface="Arial"/>
              </a:rPr>
              <a:t>Moe Ghashim (10 Claws)</a:t>
            </a:r>
          </a:p>
          <a:p xmlns:a="http://schemas.openxmlformats.org/drawingml/2006/main">
            <a:pPr>
              <a:defRPr sz="1725" b="0">
                <a:solidFill>
                  <a:srgbClr val="15112D"/>
                </a:solidFill>
                <a:latin typeface="Arial"/>
                <a:ea typeface="Arial"/>
                <a:cs typeface="Arial"/>
              </a:defRPr>
            </a:pPr>
            <a:r>
              <a:rPr sz="1725" b="0">
                <a:solidFill>
                  <a:srgbClr val="15112D"/>
                </a:solidFill>
                <a:latin typeface="Arial"/>
                <a:ea typeface="Arial"/>
                <a:cs typeface="Arial"/>
              </a:rPr>
              <a:t>Jalil Laaraichi (OpenWork)</a:t>
            </a:r>
          </a:p>
          <a:p xmlns:a="http://schemas.openxmlformats.org/drawingml/2006/main">
            <a:pPr>
              <a:defRPr sz="1725" b="0">
                <a:solidFill>
                  <a:srgbClr val="15112D"/>
                </a:solidFill>
                <a:latin typeface="Arial"/>
                <a:ea typeface="Arial"/>
                <a:cs typeface="Arial"/>
              </a:defRPr>
            </a:pPr>
            <a:r>
              <a:rPr sz="1725" b="0">
                <a:solidFill>
                  <a:srgbClr val="15112D"/>
                </a:solidFill>
                <a:latin typeface="Arial"/>
                <a:ea typeface="Arial"/>
                <a:cs typeface="Arial"/>
              </a:rPr>
              <a:t>Rami Bannaa (Stripe)</a:t>
            </a:r>
          </a:p>
        </p:txBody>
      </p:sp>
    </p:spTree>
    <p:extLst>
      <p:ext uri="{BB962C8B-B14F-4D97-AF65-F5344CB8AC3E}">
        <p14:creationId xmlns:p14="http://schemas.microsoft.com/office/powerpoint/2010/main" val="207166776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BDED6FE9-AF21-4063-96FE-E3A8A695C31F}"/>
              </a:ext>
            </a:extLst>
          </p:cNvPr>
          <p:cNvSpPr>
            <a:spLocks xmlns:a="http://schemas.openxmlformats.org/drawingml/2006/main" noGrp="1"/>
          </p:cNvSpPr>
          <p:nvPr/>
        </p:nvSpPr>
        <p:spPr>
          <a:xfrm xmlns:a="http://schemas.openxmlformats.org/drawingml/2006/main">
            <a:off x="609600" y="409575"/>
            <a:ext cx="7953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5112D"/>
                </a:solidFill>
                <a:latin typeface="Arial"/>
                <a:ea typeface="Arial"/>
                <a:cs typeface="Arial"/>
              </a:defRPr>
            </a:pPr>
            <a:r>
              <a:rPr sz="2850" b="1">
                <a:solidFill>
                  <a:srgbClr val="15112D"/>
                </a:solidFill>
                <a:latin typeface="Arial"/>
                <a:ea typeface="Arial"/>
                <a:cs typeface="Arial"/>
              </a:rPr>
              <a:t>The setup work behind every app</a:t>
            </a:r>
          </a:p>
        </p:txBody>
      </p:sp>
      <p:sp>
        <p:nvSpPr>
          <p:cNvPr id="2" name="">
            <a:extLst xmlns:a="http://schemas.openxmlformats.org/drawingml/2006/main">
              <a:ext uri="{FF2B5EF4-FFF2-40B4-BE49-F238E27FC236}">
                <a16:creationId xmlns:a16="http://schemas.microsoft.com/office/drawing/2014/main" id="{CDAF1048-7A78-4162-AF52-C92084148D3D}"/>
              </a:ext>
            </a:extLst>
          </p:cNvPr>
          <p:cNvSpPr>
            <a:spLocks xmlns:a="http://schemas.openxmlformats.org/drawingml/2006/main" noGrp="1"/>
          </p:cNvSpPr>
          <p:nvPr/>
        </p:nvSpPr>
        <p:spPr>
          <a:xfrm xmlns:a="http://schemas.openxmlformats.org/drawingml/2006/main">
            <a:off x="609600" y="1381125"/>
            <a:ext cx="77628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635BFF"/>
                </a:solidFill>
                <a:latin typeface="Arial"/>
                <a:ea typeface="Arial"/>
                <a:cs typeface="Arial"/>
              </a:defRPr>
            </a:pPr>
            <a:r>
              <a:rPr sz="3150" b="1">
                <a:solidFill>
                  <a:srgbClr val="635BFF"/>
                </a:solidFill>
                <a:latin typeface="Arial"/>
                <a:ea typeface="Arial"/>
                <a:cs typeface="Arial"/>
              </a:rPr>
              <a:t>The code is ready.</a:t>
            </a:r>
          </a:p>
          <a:p xmlns:a="http://schemas.openxmlformats.org/drawingml/2006/main">
            <a:pPr>
              <a:defRPr sz="3150" b="1">
                <a:solidFill>
                  <a:srgbClr val="635BFF"/>
                </a:solidFill>
                <a:latin typeface="Arial"/>
                <a:ea typeface="Arial"/>
                <a:cs typeface="Arial"/>
              </a:defRPr>
            </a:pPr>
            <a:r>
              <a:rPr sz="3150" b="1">
                <a:solidFill>
                  <a:srgbClr val="635BFF"/>
                </a:solidFill>
                <a:latin typeface="Arial"/>
                <a:ea typeface="Arial"/>
                <a:cs typeface="Arial"/>
              </a:rPr>
              <a:t>The services still need setup.</a:t>
            </a:r>
          </a:p>
        </p:txBody>
      </p:sp>
      <p:sp>
        <p:nvSpPr>
          <p:cNvPr id="3" name="">
            <a:extLst xmlns:a="http://schemas.openxmlformats.org/drawingml/2006/main">
              <a:ext uri="{FF2B5EF4-FFF2-40B4-BE49-F238E27FC236}">
                <a16:creationId xmlns:a16="http://schemas.microsoft.com/office/drawing/2014/main" id="{9E395E40-F6B3-493E-A4D4-182A9F2C75C1}"/>
              </a:ext>
            </a:extLst>
          </p:cNvPr>
          <p:cNvSpPr>
            <a:spLocks xmlns:a="http://schemas.openxmlformats.org/drawingml/2006/main" noGrp="1"/>
          </p:cNvSpPr>
          <p:nvPr/>
        </p:nvSpPr>
        <p:spPr>
          <a:xfrm xmlns:a="http://schemas.openxmlformats.org/drawingml/2006/main">
            <a:off x="609600" y="3067050"/>
            <a:ext cx="766762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5112D"/>
                </a:solidFill>
                <a:latin typeface="Arial"/>
                <a:ea typeface="Arial"/>
                <a:cs typeface="Arial"/>
              </a:defRPr>
            </a:pPr>
            <a:r>
              <a:rPr sz="2100" b="0">
                <a:solidFill>
                  <a:srgbClr val="15112D"/>
                </a:solidFill>
                <a:latin typeface="Arial"/>
                <a:ea typeface="Arial"/>
                <a:cs typeface="Arial"/>
              </a:rPr>
              <a:t>Accounts and dashboards</a:t>
            </a:r>
          </a:p>
          <a:p xmlns:a="http://schemas.openxmlformats.org/drawingml/2006/main">
            <a:pPr>
              <a:defRPr sz="2100" b="0">
                <a:solidFill>
                  <a:srgbClr val="15112D"/>
                </a:solidFill>
                <a:latin typeface="Arial"/>
                <a:ea typeface="Arial"/>
                <a:cs typeface="Arial"/>
              </a:defRPr>
            </a:pPr>
            <a:r>
              <a:rPr sz="2100" b="0">
                <a:solidFill>
                  <a:srgbClr val="15112D"/>
                </a:solidFill>
                <a:latin typeface="Arial"/>
                <a:ea typeface="Arial"/>
                <a:cs typeface="Arial"/>
              </a:rPr>
              <a:t>Service plans and payment details</a:t>
            </a:r>
          </a:p>
          <a:p xmlns:a="http://schemas.openxmlformats.org/drawingml/2006/main">
            <a:pPr>
              <a:defRPr sz="2100" b="0">
                <a:solidFill>
                  <a:srgbClr val="15112D"/>
                </a:solidFill>
                <a:latin typeface="Arial"/>
                <a:ea typeface="Arial"/>
                <a:cs typeface="Arial"/>
              </a:defRPr>
            </a:pPr>
            <a:r>
              <a:rPr sz="2100" b="0">
                <a:solidFill>
                  <a:srgbClr val="15112D"/>
                </a:solidFill>
                <a:latin typeface="Arial"/>
                <a:ea typeface="Arial"/>
                <a:cs typeface="Arial"/>
              </a:rPr>
              <a:t>API keys and environment variables</a:t>
            </a:r>
          </a:p>
        </p:txBody>
      </p:sp>
    </p:spTree>
    <p:extLst>
      <p:ext uri="{BB962C8B-B14F-4D97-AF65-F5344CB8AC3E}">
        <p14:creationId xmlns:p14="http://schemas.microsoft.com/office/powerpoint/2010/main" val="104006920"/>
      </p:ext>
    </p:extLst>
  </p:cSld>
</p:sld>
</file>

<file path=ppt/slides/slide4.xml><?xml version="1.0" encoding="utf-8"?>
<p:sld xmlns:p="http://schemas.openxmlformats.org/presentationml/2006/main">
  <p:cSld>
    <p:bg>
      <p:bgPr>
        <a:solidFill xmlns:a="http://schemas.openxmlformats.org/drawingml/2006/main">
          <a:srgbClr val="F2F0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E6D5D45-8516-4322-A00C-11379D919DB1}"/>
              </a:ext>
            </a:extLst>
          </p:cNvPr>
          <p:cNvSpPr>
            <a:spLocks xmlns:a="http://schemas.openxmlformats.org/drawingml/2006/main" noGrp="1"/>
          </p:cNvSpPr>
          <p:nvPr/>
        </p:nvSpPr>
        <p:spPr>
          <a:xfrm xmlns:a="http://schemas.openxmlformats.org/drawingml/2006/main">
            <a:off x="609600" y="409575"/>
            <a:ext cx="7953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5112D"/>
                </a:solidFill>
                <a:latin typeface="Arial"/>
                <a:ea typeface="Arial"/>
                <a:cs typeface="Arial"/>
              </a:defRPr>
            </a:pPr>
            <a:r>
              <a:rPr sz="2850" b="1">
                <a:solidFill>
                  <a:srgbClr val="15112D"/>
                </a:solidFill>
                <a:latin typeface="Arial"/>
                <a:ea typeface="Arial"/>
                <a:cs typeface="Arial"/>
              </a:rPr>
              <a:t>What Stripe Projects does</a:t>
            </a:r>
          </a:p>
        </p:txBody>
      </p:sp>
      <p:sp>
        <p:nvSpPr>
          <p:cNvPr id="2" name="">
            <a:extLst xmlns:a="http://schemas.openxmlformats.org/drawingml/2006/main">
              <a:ext uri="{FF2B5EF4-FFF2-40B4-BE49-F238E27FC236}">
                <a16:creationId xmlns:a16="http://schemas.microsoft.com/office/drawing/2014/main" id="{89D45CD2-9CFB-46B7-8B46-6529CFEC6B29}"/>
              </a:ext>
            </a:extLst>
          </p:cNvPr>
          <p:cNvSpPr>
            <a:spLocks xmlns:a="http://schemas.openxmlformats.org/drawingml/2006/main" noGrp="1"/>
          </p:cNvSpPr>
          <p:nvPr/>
        </p:nvSpPr>
        <p:spPr>
          <a:xfrm xmlns:a="http://schemas.openxmlformats.org/drawingml/2006/main">
            <a:off x="609600" y="1238250"/>
            <a:ext cx="7858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635BFF"/>
                </a:solidFill>
                <a:latin typeface="Arial"/>
                <a:ea typeface="Arial"/>
                <a:cs typeface="Arial"/>
              </a:defRPr>
            </a:pPr>
            <a:r>
              <a:rPr sz="2850" b="1">
                <a:solidFill>
                  <a:srgbClr val="635BFF"/>
                </a:solidFill>
                <a:latin typeface="Arial"/>
                <a:ea typeface="Arial"/>
                <a:cs typeface="Arial"/>
              </a:rPr>
              <a:t>A shared workflow for the services</a:t>
            </a:r>
          </a:p>
          <a:p xmlns:a="http://schemas.openxmlformats.org/drawingml/2006/main">
            <a:pPr>
              <a:defRPr sz="2850" b="1">
                <a:solidFill>
                  <a:srgbClr val="635BFF"/>
                </a:solidFill>
                <a:latin typeface="Arial"/>
                <a:ea typeface="Arial"/>
                <a:cs typeface="Arial"/>
              </a:defRPr>
            </a:pPr>
            <a:r>
              <a:rPr sz="2850" b="1">
                <a:solidFill>
                  <a:srgbClr val="635BFF"/>
                </a:solidFill>
                <a:latin typeface="Arial"/>
                <a:ea typeface="Arial"/>
                <a:cs typeface="Arial"/>
              </a:rPr>
              <a:t>your app depends on</a:t>
            </a:r>
          </a:p>
        </p:txBody>
      </p:sp>
      <p:sp>
        <p:nvSpPr>
          <p:cNvPr id="3" name="">
            <a:extLst xmlns:a="http://schemas.openxmlformats.org/drawingml/2006/main">
              <a:ext uri="{FF2B5EF4-FFF2-40B4-BE49-F238E27FC236}">
                <a16:creationId xmlns:a16="http://schemas.microsoft.com/office/drawing/2014/main" id="{BE1348B4-37D9-464F-9CDC-F55BA3D163CD}"/>
              </a:ext>
            </a:extLst>
          </p:cNvPr>
          <p:cNvSpPr>
            <a:spLocks xmlns:a="http://schemas.openxmlformats.org/drawingml/2006/main" noGrp="1"/>
          </p:cNvSpPr>
          <p:nvPr/>
        </p:nvSpPr>
        <p:spPr>
          <a:xfrm xmlns:a="http://schemas.openxmlformats.org/drawingml/2006/main">
            <a:off x="609600" y="2857500"/>
            <a:ext cx="7762875"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5112D"/>
                </a:solidFill>
                <a:latin typeface="Arial"/>
                <a:ea typeface="Arial"/>
                <a:cs typeface="Arial"/>
              </a:defRPr>
            </a:pPr>
            <a:r>
              <a:rPr sz="2100" b="0">
                <a:solidFill>
                  <a:srgbClr val="15112D"/>
                </a:solidFill>
                <a:latin typeface="Arial"/>
                <a:ea typeface="Arial"/>
                <a:cs typeface="Arial"/>
              </a:rPr>
              <a:t>Provision resources in provider accounts</a:t>
            </a:r>
          </a:p>
          <a:p xmlns:a="http://schemas.openxmlformats.org/drawingml/2006/main">
            <a:pPr>
              <a:defRPr sz="2100" b="0">
                <a:solidFill>
                  <a:srgbClr val="15112D"/>
                </a:solidFill>
                <a:latin typeface="Arial"/>
                <a:ea typeface="Arial"/>
                <a:cs typeface="Arial"/>
              </a:defRPr>
            </a:pPr>
            <a:r>
              <a:rPr sz="2100" b="0">
                <a:solidFill>
                  <a:srgbClr val="15112D"/>
                </a:solidFill>
                <a:latin typeface="Arial"/>
                <a:ea typeface="Arial"/>
                <a:cs typeface="Arial"/>
              </a:rPr>
              <a:t>Generate and sync credentials</a:t>
            </a:r>
          </a:p>
          <a:p xmlns:a="http://schemas.openxmlformats.org/drawingml/2006/main">
            <a:pPr>
              <a:defRPr sz="2100" b="0">
                <a:solidFill>
                  <a:srgbClr val="15112D"/>
                </a:solidFill>
                <a:latin typeface="Arial"/>
                <a:ea typeface="Arial"/>
                <a:cs typeface="Arial"/>
              </a:defRPr>
            </a:pPr>
            <a:r>
              <a:rPr sz="2100" b="0">
                <a:solidFill>
                  <a:srgbClr val="15112D"/>
                </a:solidFill>
                <a:latin typeface="Arial"/>
                <a:ea typeface="Arial"/>
                <a:cs typeface="Arial"/>
              </a:rPr>
              <a:t>Manage service plans and billing</a:t>
            </a:r>
          </a:p>
        </p:txBody>
      </p:sp>
      <p:sp>
        <p:nvSpPr>
          <p:cNvPr id="4" name="">
            <a:extLst xmlns:a="http://schemas.openxmlformats.org/drawingml/2006/main">
              <a:ext uri="{FF2B5EF4-FFF2-40B4-BE49-F238E27FC236}">
                <a16:creationId xmlns:a16="http://schemas.microsoft.com/office/drawing/2014/main" id="{A413B9EE-566C-41CC-99A9-CAAF586B873A}"/>
              </a:ext>
            </a:extLst>
          </p:cNvPr>
          <p:cNvSpPr>
            <a:spLocks xmlns:a="http://schemas.openxmlformats.org/drawingml/2006/main" noGrp="1"/>
          </p:cNvSpPr>
          <p:nvPr/>
        </p:nvSpPr>
        <p:spPr>
          <a:xfrm xmlns:a="http://schemas.openxmlformats.org/drawingml/2006/main">
            <a:off x="609600" y="4533900"/>
            <a:ext cx="78581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5112D"/>
                </a:solidFill>
                <a:latin typeface="Arial"/>
                <a:ea typeface="Arial"/>
                <a:cs typeface="Arial"/>
              </a:defRPr>
            </a:pPr>
            <a:r>
              <a:rPr sz="1650" b="0">
                <a:solidFill>
                  <a:srgbClr val="15112D"/>
                </a:solidFill>
                <a:latin typeface="Arial"/>
                <a:ea typeface="Arial"/>
                <a:cs typeface="Arial"/>
              </a:rPr>
              <a:t>You can run it directly or let your coding agent use it.</a:t>
            </a:r>
          </a:p>
        </p:txBody>
      </p:sp>
    </p:spTree>
    <p:extLst>
      <p:ext uri="{BB962C8B-B14F-4D97-AF65-F5344CB8AC3E}">
        <p14:creationId xmlns:p14="http://schemas.microsoft.com/office/powerpoint/2010/main" val="87932968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82F7AC48-56C7-4DA0-87C1-2B5C232456AB}"/>
              </a:ext>
            </a:extLst>
          </p:cNvPr>
          <p:cNvSpPr>
            <a:spLocks xmlns:a="http://schemas.openxmlformats.org/drawingml/2006/main" noGrp="1"/>
          </p:cNvSpPr>
          <p:nvPr/>
        </p:nvSpPr>
        <p:spPr>
          <a:xfrm xmlns:a="http://schemas.openxmlformats.org/drawingml/2006/main">
            <a:off x="609600" y="409575"/>
            <a:ext cx="7953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5112D"/>
                </a:solidFill>
                <a:latin typeface="Arial"/>
                <a:ea typeface="Arial"/>
                <a:cs typeface="Arial"/>
              </a:defRPr>
            </a:pPr>
            <a:r>
              <a:rPr sz="2850" b="1">
                <a:solidFill>
                  <a:srgbClr val="15112D"/>
                </a:solidFill>
                <a:latin typeface="Arial"/>
                <a:ea typeface="Arial"/>
                <a:cs typeface="Arial"/>
              </a:rPr>
              <a:t>Services across your stack</a:t>
            </a:r>
          </a:p>
        </p:txBody>
      </p:sp>
      <p:sp>
        <p:nvSpPr>
          <p:cNvPr id="2" name="">
            <a:extLst xmlns:a="http://schemas.openxmlformats.org/drawingml/2006/main">
              <a:ext uri="{FF2B5EF4-FFF2-40B4-BE49-F238E27FC236}">
                <a16:creationId xmlns:a16="http://schemas.microsoft.com/office/drawing/2014/main" id="{17DCB166-39A3-49B0-9A2E-6381B2A690C0}"/>
              </a:ext>
            </a:extLst>
          </p:cNvPr>
          <p:cNvSpPr>
            <a:spLocks xmlns:a="http://schemas.openxmlformats.org/drawingml/2006/main" noGrp="1"/>
          </p:cNvSpPr>
          <p:nvPr/>
        </p:nvSpPr>
        <p:spPr>
          <a:xfrm xmlns:a="http://schemas.openxmlformats.org/drawingml/2006/main">
            <a:off x="609600" y="4638675"/>
            <a:ext cx="7924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666277"/>
                </a:solidFill>
                <a:latin typeface="Arial"/>
                <a:ea typeface="Arial"/>
                <a:cs typeface="Arial"/>
              </a:defRPr>
            </a:pPr>
            <a:r>
              <a:rPr sz="1500" b="0">
                <a:solidFill>
                  <a:srgbClr val="666277"/>
                </a:solidFill>
                <a:latin typeface="Arial"/>
                <a:ea typeface="Arial"/>
                <a:cs typeface="Arial"/>
              </a:rPr>
              <a:t>The live catalog shows available services and plans.</a:t>
            </a:r>
          </a:p>
        </p:txBody>
      </p:sp>
      <p:graphicFrame>
        <p:nvGraphicFramePr>
          <p:cNvPr id="6" name=""/>
          <p:cNvGraphicFramePr/>
          <p:nvPr/>
        </p:nvGraphicFramePr>
        <p:xfrm>
          <a:off xmlns:a="http://schemas.openxmlformats.org/drawingml/2006/main" x="609600" y="1257300"/>
          <a:ext xmlns:a="http://schemas.openxmlformats.org/drawingml/2006/main" cx="7924800" cy="3143250"/>
        </p:xfrm>
        <a:graphic xmlns:a="http://schemas.openxmlformats.org/drawingml/2006/main">
          <a:graphicData uri="http://schemas.openxmlformats.org/drawingml/2006/table">
            <a:tbl>
              <a:tblPr/>
              <a:tblGrid>
                <a:gridCol w="3238500"/>
                <a:gridCol w="4686300"/>
              </a:tblGrid>
              <a:tr h="447675">
                <a:tc>
                  <a:txBody>
                    <a:bodyPr/>
                    <a:lstStyle/>
                    <a:p>
                      <a:r>
                        <a:rPr sz="1725" b="1">
                          <a:solidFill>
                            <a:srgbClr val="FFFFFF"/>
                          </a:solidFill>
                          <a:latin typeface="Arial"/>
                          <a:ea typeface="Arial"/>
                          <a:cs typeface="Arial"/>
                        </a:rPr>
                        <a:t>App need</a:t>
                      </a:r>
                    </a:p>
                  </a:txBody>
                  <a:tcPr marL="91440" marR="91440" marT="45720" marB="45720">
                    <a:solidFill>
                      <a:srgbClr val="635BFF"/>
                    </a:solidFill>
                  </a:tcPr>
                </a:tc>
                <a:tc>
                  <a:txBody>
                    <a:bodyPr/>
                    <a:lstStyle/>
                    <a:p>
                      <a:r>
                        <a:rPr sz="1725" b="1">
                          <a:solidFill>
                            <a:srgbClr val="FFFFFF"/>
                          </a:solidFill>
                          <a:latin typeface="Arial"/>
                          <a:ea typeface="Arial"/>
                          <a:cs typeface="Arial"/>
                        </a:rPr>
                        <a:t>Example providers</a:t>
                      </a:r>
                    </a:p>
                  </a:txBody>
                  <a:tcPr marL="91440" marR="91440" marT="45720" marB="45720">
                    <a:solidFill>
                      <a:srgbClr val="635BFF"/>
                    </a:solidFill>
                  </a:tcPr>
                </a:tc>
              </a:tr>
              <a:tr h="447675">
                <a:tc>
                  <a:txBody>
                    <a:bodyPr/>
                    <a:lstStyle/>
                    <a:p>
                      <a:r>
                        <a:rPr sz="1800" b="0">
                          <a:solidFill>
                            <a:srgbClr val="15112D"/>
                          </a:solidFill>
                          <a:latin typeface="Arial"/>
                          <a:ea typeface="Arial"/>
                          <a:cs typeface="Arial"/>
                        </a:rPr>
                        <a:t>Hosting</a:t>
                      </a:r>
                    </a:p>
                  </a:txBody>
                  <a:tcPr marL="91440" marR="91440" marT="45720" marB="45720">
                    <a:solidFill>
                      <a:srgbClr val="F2F0FF"/>
                    </a:solidFill>
                  </a:tcPr>
                </a:tc>
                <a:tc>
                  <a:txBody>
                    <a:bodyPr/>
                    <a:lstStyle/>
                    <a:p>
                      <a:r>
                        <a:rPr sz="1800" b="0">
                          <a:solidFill>
                            <a:srgbClr val="15112D"/>
                          </a:solidFill>
                          <a:latin typeface="Arial"/>
                          <a:ea typeface="Arial"/>
                          <a:cs typeface="Arial"/>
                        </a:rPr>
                        <a:t>Vercel, Cloudflare</a:t>
                      </a:r>
                    </a:p>
                  </a:txBody>
                  <a:tcPr marL="91440" marR="91440" marT="45720" marB="45720">
                    <a:solidFill>
                      <a:srgbClr val="F2F0FF"/>
                    </a:solidFill>
                  </a:tcPr>
                </a:tc>
              </a:tr>
              <a:tr h="447675">
                <a:tc>
                  <a:txBody>
                    <a:bodyPr/>
                    <a:lstStyle/>
                    <a:p>
                      <a:r>
                        <a:rPr sz="1800" b="0">
                          <a:solidFill>
                            <a:srgbClr val="15112D"/>
                          </a:solidFill>
                          <a:latin typeface="Arial"/>
                          <a:ea typeface="Arial"/>
                          <a:cs typeface="Arial"/>
                        </a:rPr>
                        <a:t>Database</a:t>
                      </a:r>
                    </a:p>
                  </a:txBody>
                  <a:tcPr marL="91440" marR="91440" marT="45720" marB="45720">
                    <a:solidFill>
                      <a:srgbClr val="FFFFFF"/>
                    </a:solidFill>
                  </a:tcPr>
                </a:tc>
                <a:tc>
                  <a:txBody>
                    <a:bodyPr/>
                    <a:lstStyle/>
                    <a:p>
                      <a:r>
                        <a:rPr sz="1800" b="0">
                          <a:solidFill>
                            <a:srgbClr val="15112D"/>
                          </a:solidFill>
                          <a:latin typeface="Arial"/>
                          <a:ea typeface="Arial"/>
                          <a:cs typeface="Arial"/>
                        </a:rPr>
                        <a:t>Supabase, Neon</a:t>
                      </a:r>
                    </a:p>
                  </a:txBody>
                  <a:tcPr marL="91440" marR="91440" marT="45720" marB="45720">
                    <a:solidFill>
                      <a:srgbClr val="FFFFFF"/>
                    </a:solidFill>
                  </a:tcPr>
                </a:tc>
              </a:tr>
              <a:tr h="447675">
                <a:tc>
                  <a:txBody>
                    <a:bodyPr/>
                    <a:lstStyle/>
                    <a:p>
                      <a:r>
                        <a:rPr sz="1800" b="0">
                          <a:solidFill>
                            <a:srgbClr val="15112D"/>
                          </a:solidFill>
                          <a:latin typeface="Arial"/>
                          <a:ea typeface="Arial"/>
                          <a:cs typeface="Arial"/>
                        </a:rPr>
                        <a:t>Authentication</a:t>
                      </a:r>
                    </a:p>
                  </a:txBody>
                  <a:tcPr marL="91440" marR="91440" marT="45720" marB="45720">
                    <a:solidFill>
                      <a:srgbClr val="F2F0FF"/>
                    </a:solidFill>
                  </a:tcPr>
                </a:tc>
                <a:tc>
                  <a:txBody>
                    <a:bodyPr/>
                    <a:lstStyle/>
                    <a:p>
                      <a:r>
                        <a:rPr sz="1800" b="0">
                          <a:solidFill>
                            <a:srgbClr val="15112D"/>
                          </a:solidFill>
                          <a:latin typeface="Arial"/>
                          <a:ea typeface="Arial"/>
                          <a:cs typeface="Arial"/>
                        </a:rPr>
                        <a:t>Clerk, WorkOS</a:t>
                      </a:r>
                    </a:p>
                  </a:txBody>
                  <a:tcPr marL="91440" marR="91440" marT="45720" marB="45720">
                    <a:solidFill>
                      <a:srgbClr val="F2F0FF"/>
                    </a:solidFill>
                  </a:tcPr>
                </a:tc>
              </a:tr>
              <a:tr h="447675">
                <a:tc>
                  <a:txBody>
                    <a:bodyPr/>
                    <a:lstStyle/>
                    <a:p>
                      <a:r>
                        <a:rPr sz="1800" b="0">
                          <a:solidFill>
                            <a:srgbClr val="15112D"/>
                          </a:solidFill>
                          <a:latin typeface="Arial"/>
                          <a:ea typeface="Arial"/>
                          <a:cs typeface="Arial"/>
                        </a:rPr>
                        <a:t>AI</a:t>
                      </a:r>
                    </a:p>
                  </a:txBody>
                  <a:tcPr marL="91440" marR="91440" marT="45720" marB="45720">
                    <a:solidFill>
                      <a:srgbClr val="FFFFFF"/>
                    </a:solidFill>
                  </a:tcPr>
                </a:tc>
                <a:tc>
                  <a:txBody>
                    <a:bodyPr/>
                    <a:lstStyle/>
                    <a:p>
                      <a:r>
                        <a:rPr sz="1800" b="0">
                          <a:solidFill>
                            <a:srgbClr val="15112D"/>
                          </a:solidFill>
                          <a:latin typeface="Arial"/>
                          <a:ea typeface="Arial"/>
                          <a:cs typeface="Arial"/>
                        </a:rPr>
                        <a:t>OpenRouter, Hugging Face</a:t>
                      </a:r>
                    </a:p>
                  </a:txBody>
                  <a:tcPr marL="91440" marR="91440" marT="45720" marB="45720">
                    <a:solidFill>
                      <a:srgbClr val="FFFFFF"/>
                    </a:solidFill>
                  </a:tcPr>
                </a:tc>
              </a:tr>
              <a:tr h="447675">
                <a:tc>
                  <a:txBody>
                    <a:bodyPr/>
                    <a:lstStyle/>
                    <a:p>
                      <a:r>
                        <a:rPr sz="1800" b="0">
                          <a:solidFill>
                            <a:srgbClr val="15112D"/>
                          </a:solidFill>
                          <a:latin typeface="Arial"/>
                          <a:ea typeface="Arial"/>
                          <a:cs typeface="Arial"/>
                        </a:rPr>
                        <a:t>Analytics and monitoring</a:t>
                      </a:r>
                    </a:p>
                  </a:txBody>
                  <a:tcPr marL="91440" marR="91440" marT="45720" marB="45720">
                    <a:solidFill>
                      <a:srgbClr val="F2F0FF"/>
                    </a:solidFill>
                  </a:tcPr>
                </a:tc>
                <a:tc>
                  <a:txBody>
                    <a:bodyPr/>
                    <a:lstStyle/>
                    <a:p>
                      <a:r>
                        <a:rPr sz="1800" b="0">
                          <a:solidFill>
                            <a:srgbClr val="15112D"/>
                          </a:solidFill>
                          <a:latin typeface="Arial"/>
                          <a:ea typeface="Arial"/>
                          <a:cs typeface="Arial"/>
                        </a:rPr>
                        <a:t>PostHog, Sentry</a:t>
                      </a:r>
                    </a:p>
                  </a:txBody>
                  <a:tcPr marL="91440" marR="91440" marT="45720" marB="45720">
                    <a:solidFill>
                      <a:srgbClr val="F2F0FF"/>
                    </a:solidFill>
                  </a:tcPr>
                </a:tc>
              </a:tr>
              <a:tr h="447675">
                <a:tc>
                  <a:txBody>
                    <a:bodyPr/>
                    <a:lstStyle/>
                    <a:p>
                      <a:r>
                        <a:rPr sz="1800" b="0">
                          <a:solidFill>
                            <a:srgbClr val="15112D"/>
                          </a:solidFill>
                          <a:latin typeface="Arial"/>
                          <a:ea typeface="Arial"/>
                          <a:cs typeface="Arial"/>
                        </a:rPr>
                        <a:t>Agent sandboxes</a:t>
                      </a:r>
                    </a:p>
                  </a:txBody>
                  <a:tcPr marL="91440" marR="91440" marT="45720" marB="45720">
                    <a:solidFill>
                      <a:srgbClr val="FFFFFF"/>
                    </a:solidFill>
                  </a:tcPr>
                </a:tc>
                <a:tc>
                  <a:txBody>
                    <a:bodyPr/>
                    <a:lstStyle/>
                    <a:p>
                      <a:r>
                        <a:rPr sz="1800" b="0">
                          <a:solidFill>
                            <a:srgbClr val="15112D"/>
                          </a:solidFill>
                          <a:latin typeface="Arial"/>
                          <a:ea typeface="Arial"/>
                          <a:cs typeface="Arial"/>
                        </a:rPr>
                        <a:t>Daytona, E2B</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089716708"/>
      </p:ext>
    </p:extLst>
  </p:cSld>
</p:sld>
</file>

<file path=ppt/slides/slide6.xml><?xml version="1.0" encoding="utf-8"?>
<p:sld xmlns:p="http://schemas.openxmlformats.org/presentationml/2006/main">
  <p:cSld>
    <p:bg>
      <p:bgPr>
        <a:solidFill xmlns:a="http://schemas.openxmlformats.org/drawingml/2006/main">
          <a:srgbClr val="15112D"/>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A85A96B-5576-459F-BCC9-08379864D5A7}"/>
              </a:ext>
            </a:extLst>
          </p:cNvPr>
          <p:cNvSpPr>
            <a:spLocks xmlns:a="http://schemas.openxmlformats.org/drawingml/2006/main" noGrp="1"/>
          </p:cNvSpPr>
          <p:nvPr/>
        </p:nvSpPr>
        <p:spPr>
          <a:xfrm xmlns:a="http://schemas.openxmlformats.org/drawingml/2006/main">
            <a:off x="609600" y="409575"/>
            <a:ext cx="7953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FFFFFF"/>
                </a:solidFill>
                <a:latin typeface="Arial"/>
                <a:ea typeface="Arial"/>
                <a:cs typeface="Arial"/>
              </a:defRPr>
            </a:pPr>
            <a:r>
              <a:rPr sz="2850" b="1">
                <a:solidFill>
                  <a:srgbClr val="FFFFFF"/>
                </a:solidFill>
                <a:latin typeface="Arial"/>
                <a:ea typeface="Arial"/>
                <a:cs typeface="Arial"/>
              </a:rPr>
              <a:t>One workflow, by you or your agent</a:t>
            </a:r>
          </a:p>
        </p:txBody>
      </p:sp>
      <p:sp>
        <p:nvSpPr>
          <p:cNvPr id="2" name="">
            <a:extLst xmlns:a="http://schemas.openxmlformats.org/drawingml/2006/main">
              <a:ext uri="{FF2B5EF4-FFF2-40B4-BE49-F238E27FC236}">
                <a16:creationId xmlns:a16="http://schemas.microsoft.com/office/drawing/2014/main" id="{BB46144A-45C9-423B-8C90-9B18D968B204}"/>
              </a:ext>
            </a:extLst>
          </p:cNvPr>
          <p:cNvSpPr>
            <a:spLocks xmlns:a="http://schemas.openxmlformats.org/drawingml/2006/main" noGrp="1"/>
          </p:cNvSpPr>
          <p:nvPr/>
        </p:nvSpPr>
        <p:spPr>
          <a:xfrm xmlns:a="http://schemas.openxmlformats.org/drawingml/2006/main">
            <a:off x="609600" y="1257300"/>
            <a:ext cx="8001000" cy="1981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FFFFFF"/>
                </a:solidFill>
                <a:latin typeface="Courier New"/>
                <a:ea typeface="Courier New"/>
                <a:cs typeface="Courier New"/>
              </a:defRPr>
            </a:pPr>
            <a:r>
              <a:rPr sz="2025" b="0">
                <a:solidFill>
                  <a:srgbClr val="FFFFFF"/>
                </a:solidFill>
                <a:latin typeface="Courier New"/>
                <a:ea typeface="Courier New"/>
                <a:cs typeface="Courier New"/>
              </a:rPr>
              <a:t>stripe projects init</a:t>
            </a:r>
          </a:p>
          <a:p xmlns:a="http://schemas.openxmlformats.org/drawingml/2006/main">
            <a:pPr>
              <a:defRPr sz="2025" b="0">
                <a:solidFill>
                  <a:srgbClr val="FFFFFF"/>
                </a:solidFill>
                <a:latin typeface="Courier New"/>
                <a:ea typeface="Courier New"/>
                <a:cs typeface="Courier New"/>
              </a:defRPr>
            </a:pPr>
            <a:r>
              <a:rPr sz="2025" b="0">
                <a:solidFill>
                  <a:srgbClr val="FFFFFF"/>
                </a:solidFill>
                <a:latin typeface="Courier New"/>
                <a:ea typeface="Courier New"/>
                <a:cs typeface="Courier New"/>
              </a:rPr>
              <a:t>stripe projects catalog</a:t>
            </a:r>
          </a:p>
          <a:p xmlns:a="http://schemas.openxmlformats.org/drawingml/2006/main">
            <a:pPr>
              <a:defRPr sz="2025" b="0">
                <a:solidFill>
                  <a:srgbClr val="FFFFFF"/>
                </a:solidFill>
                <a:latin typeface="Courier New"/>
                <a:ea typeface="Courier New"/>
                <a:cs typeface="Courier New"/>
              </a:defRPr>
            </a:pPr>
            <a:r>
              <a:rPr sz="2025" b="0">
                <a:solidFill>
                  <a:srgbClr val="FFFFFF"/>
                </a:solidFill>
                <a:latin typeface="Courier New"/>
                <a:ea typeface="Courier New"/>
                <a:cs typeface="Courier New"/>
              </a:rPr>
              <a:t>stripe projects add supabase/project</a:t>
            </a:r>
          </a:p>
          <a:p xmlns:a="http://schemas.openxmlformats.org/drawingml/2006/main">
            <a:pPr>
              <a:defRPr sz="2025" b="0">
                <a:solidFill>
                  <a:srgbClr val="FFFFFF"/>
                </a:solidFill>
                <a:latin typeface="Courier New"/>
                <a:ea typeface="Courier New"/>
                <a:cs typeface="Courier New"/>
              </a:defRPr>
            </a:pPr>
            <a:r>
              <a:rPr sz="2025" b="0">
                <a:solidFill>
                  <a:srgbClr val="FFFFFF"/>
                </a:solidFill>
                <a:latin typeface="Courier New"/>
                <a:ea typeface="Courier New"/>
                <a:cs typeface="Courier New"/>
              </a:rPr>
              <a:t>stripe projects env --pull</a:t>
            </a:r>
          </a:p>
        </p:txBody>
      </p:sp>
      <p:sp>
        <p:nvSpPr>
          <p:cNvPr id="3" name="">
            <a:extLst xmlns:a="http://schemas.openxmlformats.org/drawingml/2006/main">
              <a:ext uri="{FF2B5EF4-FFF2-40B4-BE49-F238E27FC236}">
                <a16:creationId xmlns:a16="http://schemas.microsoft.com/office/drawing/2014/main" id="{2BB0DE8C-41C9-4B50-AD1F-B90AE802BEA5}"/>
              </a:ext>
            </a:extLst>
          </p:cNvPr>
          <p:cNvSpPr>
            <a:spLocks xmlns:a="http://schemas.openxmlformats.org/drawingml/2006/main" noGrp="1"/>
          </p:cNvSpPr>
          <p:nvPr/>
        </p:nvSpPr>
        <p:spPr>
          <a:xfrm xmlns:a="http://schemas.openxmlformats.org/drawingml/2006/main">
            <a:off x="609600" y="3533775"/>
            <a:ext cx="78581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BDB8D5"/>
                </a:solidFill>
                <a:latin typeface="Arial"/>
                <a:ea typeface="Arial"/>
                <a:cs typeface="Arial"/>
              </a:defRPr>
            </a:pPr>
            <a:r>
              <a:rPr sz="1500" b="0">
                <a:solidFill>
                  <a:srgbClr val="BDB8D5"/>
                </a:solidFill>
                <a:latin typeface="Arial"/>
                <a:ea typeface="Arial"/>
                <a:cs typeface="Arial"/>
              </a:rPr>
              <a:t>An example request to your coding agent</a:t>
            </a:r>
          </a:p>
        </p:txBody>
      </p:sp>
      <p:sp>
        <p:nvSpPr>
          <p:cNvPr id="4" name="">
            <a:extLst xmlns:a="http://schemas.openxmlformats.org/drawingml/2006/main">
              <a:ext uri="{FF2B5EF4-FFF2-40B4-BE49-F238E27FC236}">
                <a16:creationId xmlns:a16="http://schemas.microsoft.com/office/drawing/2014/main" id="{2B09907D-E26B-4986-B263-1D60F3568D4E}"/>
              </a:ext>
            </a:extLst>
          </p:cNvPr>
          <p:cNvSpPr>
            <a:spLocks xmlns:a="http://schemas.openxmlformats.org/drawingml/2006/main" noGrp="1"/>
          </p:cNvSpPr>
          <p:nvPr/>
        </p:nvSpPr>
        <p:spPr>
          <a:xfrm xmlns:a="http://schemas.openxmlformats.org/drawingml/2006/main">
            <a:off x="609600" y="3933825"/>
            <a:ext cx="785812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B7B1FF"/>
                </a:solidFill>
                <a:latin typeface="Arial"/>
                <a:ea typeface="Arial"/>
                <a:cs typeface="Arial"/>
              </a:defRPr>
            </a:pPr>
            <a:r>
              <a:rPr sz="2025" b="0">
                <a:solidFill>
                  <a:srgbClr val="B7B1FF"/>
                </a:solidFill>
                <a:latin typeface="Arial"/>
                <a:ea typeface="Arial"/>
                <a:cs typeface="Arial"/>
              </a:rPr>
              <a:t>“Use Stripe Projects to add a Supabase database</a:t>
            </a:r>
          </a:p>
          <a:p xmlns:a="http://schemas.openxmlformats.org/drawingml/2006/main">
            <a:pPr>
              <a:defRPr sz="2025" b="0">
                <a:solidFill>
                  <a:srgbClr val="B7B1FF"/>
                </a:solidFill>
                <a:latin typeface="Arial"/>
                <a:ea typeface="Arial"/>
                <a:cs typeface="Arial"/>
              </a:defRPr>
            </a:pPr>
            <a:r>
              <a:rPr sz="2025" b="0">
                <a:solidFill>
                  <a:srgbClr val="B7B1FF"/>
                </a:solidFill>
                <a:latin typeface="Arial"/>
                <a:ea typeface="Arial"/>
                <a:cs typeface="Arial"/>
              </a:rPr>
              <a:t>to this app.”</a:t>
            </a:r>
          </a:p>
        </p:txBody>
      </p:sp>
    </p:spTree>
    <p:extLst>
      <p:ext uri="{BB962C8B-B14F-4D97-AF65-F5344CB8AC3E}">
        <p14:creationId xmlns:p14="http://schemas.microsoft.com/office/powerpoint/2010/main" val="291498699"/>
      </p:ext>
    </p:extLst>
  </p:cSld>
</p:sld>
</file>

<file path=ppt/slides/slide7.xml><?xml version="1.0" encoding="utf-8"?>
<p:sld xmlns:p="http://schemas.openxmlformats.org/presentationml/2006/main">
  <p:cSld>
    <p:bg>
      <p:bgPr>
        <a:solidFill xmlns:a="http://schemas.openxmlformats.org/drawingml/2006/main">
          <a:srgbClr val="F2F0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582C699-FED9-494B-AB24-D7AEEA6682D4}"/>
              </a:ext>
            </a:extLst>
          </p:cNvPr>
          <p:cNvSpPr>
            <a:spLocks xmlns:a="http://schemas.openxmlformats.org/drawingml/2006/main" noGrp="1"/>
          </p:cNvSpPr>
          <p:nvPr/>
        </p:nvSpPr>
        <p:spPr>
          <a:xfrm xmlns:a="http://schemas.openxmlformats.org/drawingml/2006/main">
            <a:off x="609600" y="409575"/>
            <a:ext cx="7953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5112D"/>
                </a:solidFill>
                <a:latin typeface="Arial"/>
                <a:ea typeface="Arial"/>
                <a:cs typeface="Arial"/>
              </a:defRPr>
            </a:pPr>
            <a:r>
              <a:rPr sz="2850" b="1">
                <a:solidFill>
                  <a:srgbClr val="15112D"/>
                </a:solidFill>
                <a:latin typeface="Arial"/>
                <a:ea typeface="Arial"/>
                <a:cs typeface="Arial"/>
              </a:rPr>
              <a:t>My aha moment: switching sandboxes</a:t>
            </a:r>
          </a:p>
        </p:txBody>
      </p:sp>
      <p:sp>
        <p:nvSpPr>
          <p:cNvPr id="2" name="">
            <a:extLst xmlns:a="http://schemas.openxmlformats.org/drawingml/2006/main">
              <a:ext uri="{FF2B5EF4-FFF2-40B4-BE49-F238E27FC236}">
                <a16:creationId xmlns:a16="http://schemas.microsoft.com/office/drawing/2014/main" id="{DACBC24A-AB82-4483-BB51-1CD5432E179A}"/>
              </a:ext>
            </a:extLst>
          </p:cNvPr>
          <p:cNvSpPr>
            <a:spLocks xmlns:a="http://schemas.openxmlformats.org/drawingml/2006/main" noGrp="1"/>
          </p:cNvSpPr>
          <p:nvPr/>
        </p:nvSpPr>
        <p:spPr>
          <a:xfrm xmlns:a="http://schemas.openxmlformats.org/drawingml/2006/main">
            <a:off x="609600" y="1266825"/>
            <a:ext cx="7953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635BFF"/>
                </a:solidFill>
                <a:latin typeface="Arial"/>
                <a:ea typeface="Arial"/>
                <a:cs typeface="Arial"/>
              </a:defRPr>
            </a:pPr>
            <a:r>
              <a:rPr sz="2475" b="1">
                <a:solidFill>
                  <a:srgbClr val="635BFF"/>
                </a:solidFill>
                <a:latin typeface="Arial"/>
                <a:ea typeface="Arial"/>
                <a:cs typeface="Arial"/>
              </a:rPr>
              <a:t>I needed a sandbox.</a:t>
            </a:r>
          </a:p>
          <a:p xmlns:a="http://schemas.openxmlformats.org/drawingml/2006/main">
            <a:pPr>
              <a:defRPr sz="2475" b="1">
                <a:solidFill>
                  <a:srgbClr val="635BFF"/>
                </a:solidFill>
                <a:latin typeface="Arial"/>
                <a:ea typeface="Arial"/>
                <a:cs typeface="Arial"/>
              </a:defRPr>
            </a:pPr>
            <a:r>
              <a:rPr sz="2475" b="1">
                <a:solidFill>
                  <a:srgbClr val="635BFF"/>
                </a:solidFill>
                <a:latin typeface="Arial"/>
                <a:ea typeface="Arial"/>
                <a:cs typeface="Arial"/>
              </a:rPr>
              <a:t>The first service was slow to launch.</a:t>
            </a:r>
          </a:p>
        </p:txBody>
      </p:sp>
      <p:sp>
        <p:nvSpPr>
          <p:cNvPr id="3" name="">
            <a:extLst xmlns:a="http://schemas.openxmlformats.org/drawingml/2006/main">
              <a:ext uri="{FF2B5EF4-FFF2-40B4-BE49-F238E27FC236}">
                <a16:creationId xmlns:a16="http://schemas.microsoft.com/office/drawing/2014/main" id="{F9A97A56-42DC-483A-A199-C6C89AA80DDE}"/>
              </a:ext>
            </a:extLst>
          </p:cNvPr>
          <p:cNvSpPr>
            <a:spLocks xmlns:a="http://schemas.openxmlformats.org/drawingml/2006/main" noGrp="1"/>
          </p:cNvSpPr>
          <p:nvPr/>
        </p:nvSpPr>
        <p:spPr>
          <a:xfrm xmlns:a="http://schemas.openxmlformats.org/drawingml/2006/main">
            <a:off x="609600" y="2581275"/>
            <a:ext cx="7953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5112D"/>
                </a:solidFill>
                <a:latin typeface="Arial"/>
                <a:ea typeface="Arial"/>
                <a:cs typeface="Arial"/>
              </a:defRPr>
            </a:pPr>
            <a:r>
              <a:rPr sz="1950" b="0">
                <a:solidFill>
                  <a:srgbClr val="15112D"/>
                </a:solidFill>
                <a:latin typeface="Arial"/>
                <a:ea typeface="Arial"/>
                <a:cs typeface="Arial"/>
              </a:rPr>
              <a:t>Codex used the project context and Stripe Projects</a:t>
            </a:r>
          </a:p>
          <a:p xmlns:a="http://schemas.openxmlformats.org/drawingml/2006/main">
            <a:pPr>
              <a:defRPr sz="1950" b="0">
                <a:solidFill>
                  <a:srgbClr val="15112D"/>
                </a:solidFill>
                <a:latin typeface="Arial"/>
                <a:ea typeface="Arial"/>
                <a:cs typeface="Arial"/>
              </a:defRPr>
            </a:pPr>
            <a:r>
              <a:rPr sz="1950" b="0">
                <a:solidFill>
                  <a:srgbClr val="15112D"/>
                </a:solidFill>
                <a:latin typeface="Arial"/>
                <a:ea typeface="Arial"/>
                <a:cs typeface="Arial"/>
              </a:rPr>
              <a:t>to switch services and set up the new sandbox.</a:t>
            </a:r>
          </a:p>
        </p:txBody>
      </p:sp>
      <p:sp>
        <p:nvSpPr>
          <p:cNvPr id="4" name="">
            <a:extLst xmlns:a="http://schemas.openxmlformats.org/drawingml/2006/main">
              <a:ext uri="{FF2B5EF4-FFF2-40B4-BE49-F238E27FC236}">
                <a16:creationId xmlns:a16="http://schemas.microsoft.com/office/drawing/2014/main" id="{A3BB53EE-7723-4E01-B4C7-6F2C9071AAC8}"/>
              </a:ext>
            </a:extLst>
          </p:cNvPr>
          <p:cNvSpPr>
            <a:spLocks xmlns:a="http://schemas.openxmlformats.org/drawingml/2006/main" noGrp="1"/>
          </p:cNvSpPr>
          <p:nvPr/>
        </p:nvSpPr>
        <p:spPr>
          <a:xfrm xmlns:a="http://schemas.openxmlformats.org/drawingml/2006/main">
            <a:off x="609600" y="3524250"/>
            <a:ext cx="79533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5112D"/>
                </a:solidFill>
                <a:latin typeface="Arial"/>
                <a:ea typeface="Arial"/>
                <a:cs typeface="Arial"/>
              </a:defRPr>
            </a:pPr>
            <a:r>
              <a:rPr sz="1950" b="0">
                <a:solidFill>
                  <a:srgbClr val="15112D"/>
                </a:solidFill>
                <a:latin typeface="Arial"/>
                <a:ea typeface="Arial"/>
                <a:cs typeface="Arial"/>
              </a:rPr>
              <a:t>I didn’t have to learn the service or configure</a:t>
            </a:r>
          </a:p>
          <a:p xmlns:a="http://schemas.openxmlformats.org/drawingml/2006/main">
            <a:pPr>
              <a:defRPr sz="1950" b="0">
                <a:solidFill>
                  <a:srgbClr val="15112D"/>
                </a:solidFill>
                <a:latin typeface="Arial"/>
                <a:ea typeface="Arial"/>
                <a:cs typeface="Arial"/>
              </a:defRPr>
            </a:pPr>
            <a:r>
              <a:rPr sz="1950" b="0">
                <a:solidFill>
                  <a:srgbClr val="15112D"/>
                </a:solidFill>
                <a:latin typeface="Arial"/>
                <a:ea typeface="Arial"/>
                <a:cs typeface="Arial"/>
              </a:rPr>
              <a:t>the image and sandbox myself.</a:t>
            </a:r>
          </a:p>
        </p:txBody>
      </p:sp>
      <p:sp>
        <p:nvSpPr>
          <p:cNvPr id="5" name="">
            <a:extLst xmlns:a="http://schemas.openxmlformats.org/drawingml/2006/main">
              <a:ext uri="{FF2B5EF4-FFF2-40B4-BE49-F238E27FC236}">
                <a16:creationId xmlns:a16="http://schemas.microsoft.com/office/drawing/2014/main" id="{D166EDCD-DD48-4CE2-B63D-E58013E03682}"/>
              </a:ext>
            </a:extLst>
          </p:cNvPr>
          <p:cNvSpPr>
            <a:spLocks xmlns:a="http://schemas.openxmlformats.org/drawingml/2006/main" noGrp="1"/>
          </p:cNvSpPr>
          <p:nvPr/>
        </p:nvSpPr>
        <p:spPr>
          <a:xfrm xmlns:a="http://schemas.openxmlformats.org/drawingml/2006/main">
            <a:off x="609600" y="4552950"/>
            <a:ext cx="79533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635BFF"/>
                </a:solidFill>
                <a:latin typeface="Arial"/>
                <a:ea typeface="Arial"/>
                <a:cs typeface="Arial"/>
              </a:defRPr>
            </a:pPr>
            <a:r>
              <a:rPr sz="2100" b="1">
                <a:solidFill>
                  <a:srgbClr val="635BFF"/>
                </a:solidFill>
                <a:latin typeface="Arial"/>
                <a:ea typeface="Arial"/>
                <a:cs typeface="Arial"/>
              </a:rPr>
              <a:t>I could keep building from where I was.</a:t>
            </a:r>
          </a:p>
        </p:txBody>
      </p:sp>
    </p:spTree>
    <p:extLst>
      <p:ext uri="{BB962C8B-B14F-4D97-AF65-F5344CB8AC3E}">
        <p14:creationId xmlns:p14="http://schemas.microsoft.com/office/powerpoint/2010/main" val="1303309623"/>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6619817-6CD7-49E4-91B7-A21C363BD0D0}"/>
              </a:ext>
            </a:extLst>
          </p:cNvPr>
          <p:cNvSpPr>
            <a:spLocks xmlns:a="http://schemas.openxmlformats.org/drawingml/2006/main" noGrp="1"/>
          </p:cNvSpPr>
          <p:nvPr/>
        </p:nvSpPr>
        <p:spPr>
          <a:xfrm xmlns:a="http://schemas.openxmlformats.org/drawingml/2006/main">
            <a:off x="609600" y="409575"/>
            <a:ext cx="7953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5112D"/>
                </a:solidFill>
                <a:latin typeface="Arial"/>
                <a:ea typeface="Arial"/>
                <a:cs typeface="Arial"/>
              </a:defRPr>
            </a:pPr>
            <a:r>
              <a:rPr sz="2850" b="1">
                <a:solidFill>
                  <a:srgbClr val="15112D"/>
                </a:solidFill>
                <a:latin typeface="Arial"/>
                <a:ea typeface="Arial"/>
                <a:cs typeface="Arial"/>
              </a:rPr>
              <a:t>Starter apps, ready to customize</a:t>
            </a:r>
          </a:p>
        </p:txBody>
      </p:sp>
      <p:sp>
        <p:nvSpPr>
          <p:cNvPr id="2" name="">
            <a:extLst xmlns:a="http://schemas.openxmlformats.org/drawingml/2006/main">
              <a:ext uri="{FF2B5EF4-FFF2-40B4-BE49-F238E27FC236}">
                <a16:creationId xmlns:a16="http://schemas.microsoft.com/office/drawing/2014/main" id="{3A8A5CCA-B57D-41F4-A79E-1FAB79F29FE1}"/>
              </a:ext>
            </a:extLst>
          </p:cNvPr>
          <p:cNvSpPr>
            <a:spLocks xmlns:a="http://schemas.openxmlformats.org/drawingml/2006/main" noGrp="1"/>
          </p:cNvSpPr>
          <p:nvPr/>
        </p:nvSpPr>
        <p:spPr>
          <a:xfrm xmlns:a="http://schemas.openxmlformats.org/drawingml/2006/main">
            <a:off x="609600" y="1371600"/>
            <a:ext cx="8001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0">
                <a:solidFill>
                  <a:srgbClr val="635BFF"/>
                </a:solidFill>
                <a:latin typeface="Courier New"/>
                <a:ea typeface="Courier New"/>
                <a:cs typeface="Courier New"/>
              </a:defRPr>
            </a:pPr>
            <a:r>
              <a:rPr sz="2400" b="0">
                <a:solidFill>
                  <a:srgbClr val="635BFF"/>
                </a:solidFill>
                <a:latin typeface="Courier New"/>
                <a:ea typeface="Courier New"/>
                <a:cs typeface="Courier New"/>
              </a:rPr>
              <a:t>stripe projects build my-app</a:t>
            </a:r>
          </a:p>
        </p:txBody>
      </p:sp>
      <p:sp>
        <p:nvSpPr>
          <p:cNvPr id="3" name="">
            <a:extLst xmlns:a="http://schemas.openxmlformats.org/drawingml/2006/main">
              <a:ext uri="{FF2B5EF4-FFF2-40B4-BE49-F238E27FC236}">
                <a16:creationId xmlns:a16="http://schemas.microsoft.com/office/drawing/2014/main" id="{A1FCCD16-FEB0-41E1-8374-2F19AB853D84}"/>
              </a:ext>
            </a:extLst>
          </p:cNvPr>
          <p:cNvSpPr>
            <a:spLocks xmlns:a="http://schemas.openxmlformats.org/drawingml/2006/main" noGrp="1"/>
          </p:cNvSpPr>
          <p:nvPr/>
        </p:nvSpPr>
        <p:spPr>
          <a:xfrm xmlns:a="http://schemas.openxmlformats.org/drawingml/2006/main">
            <a:off x="609600" y="2371725"/>
            <a:ext cx="7858125"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15112D"/>
                </a:solidFill>
                <a:latin typeface="Arial"/>
                <a:ea typeface="Arial"/>
                <a:cs typeface="Arial"/>
              </a:defRPr>
            </a:pPr>
            <a:r>
              <a:rPr sz="2100" b="0">
                <a:solidFill>
                  <a:srgbClr val="15112D"/>
                </a:solidFill>
                <a:latin typeface="Arial"/>
                <a:ea typeface="Arial"/>
                <a:cs typeface="Arial"/>
              </a:rPr>
              <a:t>Choose a template and framework.</a:t>
            </a:r>
          </a:p>
          <a:p xmlns:a="http://schemas.openxmlformats.org/drawingml/2006/main">
            <a:pPr>
              <a:defRPr sz="2100" b="0">
                <a:solidFill>
                  <a:srgbClr val="15112D"/>
                </a:solidFill>
                <a:latin typeface="Arial"/>
                <a:ea typeface="Arial"/>
                <a:cs typeface="Arial"/>
              </a:defRPr>
            </a:pPr>
            <a:r>
              <a:rPr sz="2100" b="0">
                <a:solidFill>
                  <a:srgbClr val="15112D"/>
                </a:solidFill>
                <a:latin typeface="Arial"/>
                <a:ea typeface="Arial"/>
                <a:cs typeface="Arial"/>
              </a:rPr>
              <a:t>The CLI copies the app, installs dependencies,</a:t>
            </a:r>
          </a:p>
          <a:p xmlns:a="http://schemas.openxmlformats.org/drawingml/2006/main">
            <a:pPr>
              <a:defRPr sz="2100" b="0">
                <a:solidFill>
                  <a:srgbClr val="15112D"/>
                </a:solidFill>
                <a:latin typeface="Arial"/>
                <a:ea typeface="Arial"/>
                <a:cs typeface="Arial"/>
              </a:defRPr>
            </a:pPr>
            <a:r>
              <a:rPr sz="2100" b="0">
                <a:solidFill>
                  <a:srgbClr val="15112D"/>
                </a:solidFill>
                <a:latin typeface="Arial"/>
                <a:ea typeface="Arial"/>
                <a:cs typeface="Arial"/>
              </a:rPr>
              <a:t>and provisions the declared services.</a:t>
            </a:r>
          </a:p>
        </p:txBody>
      </p:sp>
      <p:sp>
        <p:nvSpPr>
          <p:cNvPr id="4" name="">
            <a:extLst xmlns:a="http://schemas.openxmlformats.org/drawingml/2006/main">
              <a:ext uri="{FF2B5EF4-FFF2-40B4-BE49-F238E27FC236}">
                <a16:creationId xmlns:a16="http://schemas.microsoft.com/office/drawing/2014/main" id="{EC3C1179-AB30-4C04-99ED-E4B9EAF2A54F}"/>
              </a:ext>
            </a:extLst>
          </p:cNvPr>
          <p:cNvSpPr>
            <a:spLocks xmlns:a="http://schemas.openxmlformats.org/drawingml/2006/main" noGrp="1"/>
          </p:cNvSpPr>
          <p:nvPr/>
        </p:nvSpPr>
        <p:spPr>
          <a:xfrm xmlns:a="http://schemas.openxmlformats.org/drawingml/2006/main">
            <a:off x="609600" y="4152900"/>
            <a:ext cx="7858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5112D"/>
                </a:solidFill>
                <a:latin typeface="Arial"/>
                <a:ea typeface="Arial"/>
                <a:cs typeface="Arial"/>
              </a:defRPr>
            </a:pPr>
            <a:r>
              <a:rPr sz="1725" b="0">
                <a:solidFill>
                  <a:srgbClr val="15112D"/>
                </a:solidFill>
                <a:latin typeface="Arial"/>
                <a:ea typeface="Arial"/>
                <a:cs typeface="Arial"/>
              </a:rPr>
              <a:t>Examples: a SaaS app, a storefront, or a portfolio.</a:t>
            </a:r>
          </a:p>
        </p:txBody>
      </p:sp>
    </p:spTree>
    <p:extLst>
      <p:ext uri="{BB962C8B-B14F-4D97-AF65-F5344CB8AC3E}">
        <p14:creationId xmlns:p14="http://schemas.microsoft.com/office/powerpoint/2010/main" val="160958362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8C93B6F-C97B-412B-ADBF-4B16F26A455A}"/>
              </a:ext>
            </a:extLst>
          </p:cNvPr>
          <p:cNvSpPr>
            <a:spLocks xmlns:a="http://schemas.openxmlformats.org/drawingml/2006/main" noGrp="1"/>
          </p:cNvSpPr>
          <p:nvPr/>
        </p:nvSpPr>
        <p:spPr>
          <a:xfrm xmlns:a="http://schemas.openxmlformats.org/drawingml/2006/main">
            <a:off x="609600" y="409575"/>
            <a:ext cx="7953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5112D"/>
                </a:solidFill>
                <a:latin typeface="Arial"/>
                <a:ea typeface="Arial"/>
                <a:cs typeface="Arial"/>
              </a:defRPr>
            </a:pPr>
            <a:r>
              <a:rPr sz="2850" b="1">
                <a:solidFill>
                  <a:srgbClr val="15112D"/>
                </a:solidFill>
                <a:latin typeface="Arial"/>
                <a:ea typeface="Arial"/>
                <a:cs typeface="Arial"/>
              </a:rPr>
              <a:t>After the first service</a:t>
            </a:r>
          </a:p>
        </p:txBody>
      </p:sp>
      <p:sp>
        <p:nvSpPr>
          <p:cNvPr id="2" name="">
            <a:extLst xmlns:a="http://schemas.openxmlformats.org/drawingml/2006/main">
              <a:ext uri="{FF2B5EF4-FFF2-40B4-BE49-F238E27FC236}">
                <a16:creationId xmlns:a16="http://schemas.microsoft.com/office/drawing/2014/main" id="{7BA56A4A-8A2C-421D-9FCD-84F3A8505205}"/>
              </a:ext>
            </a:extLst>
          </p:cNvPr>
          <p:cNvSpPr>
            <a:spLocks xmlns:a="http://schemas.openxmlformats.org/drawingml/2006/main" noGrp="1"/>
          </p:cNvSpPr>
          <p:nvPr/>
        </p:nvSpPr>
        <p:spPr>
          <a:xfrm xmlns:a="http://schemas.openxmlformats.org/drawingml/2006/main">
            <a:off x="609600" y="1323975"/>
            <a:ext cx="7620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635BFF"/>
                </a:solidFill>
                <a:latin typeface="Arial"/>
                <a:ea typeface="Arial"/>
                <a:cs typeface="Arial"/>
              </a:defRPr>
            </a:pPr>
            <a:r>
              <a:rPr sz="2175" b="1">
                <a:solidFill>
                  <a:srgbClr val="635BFF"/>
                </a:solidFill>
                <a:latin typeface="Arial"/>
                <a:ea typeface="Arial"/>
                <a:cs typeface="Arial"/>
              </a:rPr>
              <a:t>Environment management</a:t>
            </a:r>
          </a:p>
        </p:txBody>
      </p:sp>
      <p:sp>
        <p:nvSpPr>
          <p:cNvPr id="3" name="">
            <a:extLst xmlns:a="http://schemas.openxmlformats.org/drawingml/2006/main">
              <a:ext uri="{FF2B5EF4-FFF2-40B4-BE49-F238E27FC236}">
                <a16:creationId xmlns:a16="http://schemas.microsoft.com/office/drawing/2014/main" id="{45BE2708-7C6B-4745-95F5-FF8670AA09CD}"/>
              </a:ext>
            </a:extLst>
          </p:cNvPr>
          <p:cNvSpPr>
            <a:spLocks xmlns:a="http://schemas.openxmlformats.org/drawingml/2006/main" noGrp="1"/>
          </p:cNvSpPr>
          <p:nvPr/>
        </p:nvSpPr>
        <p:spPr>
          <a:xfrm xmlns:a="http://schemas.openxmlformats.org/drawingml/2006/main">
            <a:off x="609600" y="1762125"/>
            <a:ext cx="7810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112D"/>
                </a:solidFill>
                <a:latin typeface="Arial"/>
                <a:ea typeface="Arial"/>
                <a:cs typeface="Arial"/>
              </a:defRPr>
            </a:pPr>
            <a:r>
              <a:rPr sz="1800" b="0">
                <a:solidFill>
                  <a:srgbClr val="15112D"/>
                </a:solidFill>
                <a:latin typeface="Arial"/>
                <a:ea typeface="Arial"/>
                <a:cs typeface="Arial"/>
              </a:rPr>
              <a:t>Separate resources and credentials for development or production.</a:t>
            </a:r>
          </a:p>
        </p:txBody>
      </p:sp>
      <p:sp>
        <p:nvSpPr>
          <p:cNvPr id="4" name="">
            <a:extLst xmlns:a="http://schemas.openxmlformats.org/drawingml/2006/main">
              <a:ext uri="{FF2B5EF4-FFF2-40B4-BE49-F238E27FC236}">
                <a16:creationId xmlns:a16="http://schemas.microsoft.com/office/drawing/2014/main" id="{08B8BB4A-7858-459A-9BA3-80F7B0E64D42}"/>
              </a:ext>
            </a:extLst>
          </p:cNvPr>
          <p:cNvSpPr>
            <a:spLocks xmlns:a="http://schemas.openxmlformats.org/drawingml/2006/main" noGrp="1"/>
          </p:cNvSpPr>
          <p:nvPr/>
        </p:nvSpPr>
        <p:spPr>
          <a:xfrm xmlns:a="http://schemas.openxmlformats.org/drawingml/2006/main">
            <a:off x="609600" y="2724150"/>
            <a:ext cx="7620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635BFF"/>
                </a:solidFill>
                <a:latin typeface="Arial"/>
                <a:ea typeface="Arial"/>
                <a:cs typeface="Arial"/>
              </a:defRPr>
            </a:pPr>
            <a:r>
              <a:rPr sz="2175" b="1">
                <a:solidFill>
                  <a:srgbClr val="635BFF"/>
                </a:solidFill>
                <a:latin typeface="Arial"/>
                <a:ea typeface="Arial"/>
                <a:cs typeface="Arial"/>
              </a:rPr>
              <a:t>Service maintenance</a:t>
            </a:r>
          </a:p>
        </p:txBody>
      </p:sp>
      <p:sp>
        <p:nvSpPr>
          <p:cNvPr id="5" name="">
            <a:extLst xmlns:a="http://schemas.openxmlformats.org/drawingml/2006/main">
              <a:ext uri="{FF2B5EF4-FFF2-40B4-BE49-F238E27FC236}">
                <a16:creationId xmlns:a16="http://schemas.microsoft.com/office/drawing/2014/main" id="{DD61606E-32E3-4830-A560-ECA39750C359}"/>
              </a:ext>
            </a:extLst>
          </p:cNvPr>
          <p:cNvSpPr>
            <a:spLocks xmlns:a="http://schemas.openxmlformats.org/drawingml/2006/main" noGrp="1"/>
          </p:cNvSpPr>
          <p:nvPr/>
        </p:nvSpPr>
        <p:spPr>
          <a:xfrm xmlns:a="http://schemas.openxmlformats.org/drawingml/2006/main">
            <a:off x="609600" y="3162300"/>
            <a:ext cx="7858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112D"/>
                </a:solidFill>
                <a:latin typeface="Arial"/>
                <a:ea typeface="Arial"/>
                <a:cs typeface="Arial"/>
              </a:defRPr>
            </a:pPr>
            <a:r>
              <a:rPr sz="1800" b="0">
                <a:solidFill>
                  <a:srgbClr val="15112D"/>
                </a:solidFill>
                <a:latin typeface="Arial"/>
                <a:ea typeface="Arial"/>
                <a:cs typeface="Arial"/>
              </a:rPr>
              <a:t>Check status, rotate keys, and change service tiers.</a:t>
            </a:r>
          </a:p>
        </p:txBody>
      </p:sp>
      <p:sp>
        <p:nvSpPr>
          <p:cNvPr id="6" name="">
            <a:extLst xmlns:a="http://schemas.openxmlformats.org/drawingml/2006/main">
              <a:ext uri="{FF2B5EF4-FFF2-40B4-BE49-F238E27FC236}">
                <a16:creationId xmlns:a16="http://schemas.microsoft.com/office/drawing/2014/main" id="{98261FB6-C0F4-42AF-BA1F-E9B379E9B2B6}"/>
              </a:ext>
            </a:extLst>
          </p:cNvPr>
          <p:cNvSpPr>
            <a:spLocks xmlns:a="http://schemas.openxmlformats.org/drawingml/2006/main" noGrp="1"/>
          </p:cNvSpPr>
          <p:nvPr/>
        </p:nvSpPr>
        <p:spPr>
          <a:xfrm xmlns:a="http://schemas.openxmlformats.org/drawingml/2006/main">
            <a:off x="609600" y="3943350"/>
            <a:ext cx="7620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635BFF"/>
                </a:solidFill>
                <a:latin typeface="Arial"/>
                <a:ea typeface="Arial"/>
                <a:cs typeface="Arial"/>
              </a:defRPr>
            </a:pPr>
            <a:r>
              <a:rPr sz="2175" b="1">
                <a:solidFill>
                  <a:srgbClr val="635BFF"/>
                </a:solidFill>
                <a:latin typeface="Arial"/>
                <a:ea typeface="Arial"/>
                <a:cs typeface="Arial"/>
              </a:rPr>
              <a:t>Billing controls</a:t>
            </a:r>
          </a:p>
        </p:txBody>
      </p:sp>
      <p:sp>
        <p:nvSpPr>
          <p:cNvPr id="7" name="">
            <a:extLst xmlns:a="http://schemas.openxmlformats.org/drawingml/2006/main">
              <a:ext uri="{FF2B5EF4-FFF2-40B4-BE49-F238E27FC236}">
                <a16:creationId xmlns:a16="http://schemas.microsoft.com/office/drawing/2014/main" id="{6AC0316C-2CB6-468B-9406-BFC86C383E67}"/>
              </a:ext>
            </a:extLst>
          </p:cNvPr>
          <p:cNvSpPr>
            <a:spLocks xmlns:a="http://schemas.openxmlformats.org/drawingml/2006/main" noGrp="1"/>
          </p:cNvSpPr>
          <p:nvPr/>
        </p:nvSpPr>
        <p:spPr>
          <a:xfrm xmlns:a="http://schemas.openxmlformats.org/drawingml/2006/main">
            <a:off x="609600" y="4381500"/>
            <a:ext cx="7858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15112D"/>
                </a:solidFill>
                <a:latin typeface="Arial"/>
                <a:ea typeface="Arial"/>
                <a:cs typeface="Arial"/>
              </a:defRPr>
            </a:pPr>
            <a:r>
              <a:rPr sz="1800" b="0">
                <a:solidFill>
                  <a:srgbClr val="15112D"/>
                </a:solidFill>
                <a:latin typeface="Arial"/>
                <a:ea typeface="Arial"/>
                <a:cs typeface="Arial"/>
              </a:rPr>
              <a:t>Review spend and set global or provider-specific limits.</a:t>
            </a:r>
          </a:p>
        </p:txBody>
      </p:sp>
    </p:spTree>
    <p:extLst>
      <p:ext uri="{BB962C8B-B14F-4D97-AF65-F5344CB8AC3E}">
        <p14:creationId xmlns:p14="http://schemas.microsoft.com/office/powerpoint/2010/main" val="703941495"/>
      </p:ext>
    </p:extLst>
  </p:cSld>
</p:sld>
</file>

<file path=ppt/slides/slide10.xml><?xml version="1.0" encoding="utf-8"?>
<p:sld xmlns:p="http://schemas.openxmlformats.org/presentationml/2006/main">
  <p:cSld>
    <p:bg>
      <p:bgPr>
        <a:solidFill xmlns:a="http://schemas.openxmlformats.org/drawingml/2006/main">
          <a:srgbClr val="F2F0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5AB3364-AFE9-4FDE-97E9-D1041798EC4F}"/>
              </a:ext>
            </a:extLst>
          </p:cNvPr>
          <p:cNvSpPr>
            <a:spLocks xmlns:a="http://schemas.openxmlformats.org/drawingml/2006/main" noGrp="1"/>
          </p:cNvSpPr>
          <p:nvPr/>
        </p:nvSpPr>
        <p:spPr>
          <a:xfrm xmlns:a="http://schemas.openxmlformats.org/drawingml/2006/main">
            <a:off x="609600" y="409575"/>
            <a:ext cx="795337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15112D"/>
                </a:solidFill>
                <a:latin typeface="Arial"/>
                <a:ea typeface="Arial"/>
                <a:cs typeface="Arial"/>
              </a:defRPr>
            </a:pPr>
            <a:r>
              <a:rPr sz="2400" b="1">
                <a:solidFill>
                  <a:srgbClr val="15112D"/>
                </a:solidFill>
                <a:latin typeface="Arial"/>
                <a:ea typeface="Arial"/>
                <a:cs typeface="Arial"/>
              </a:rPr>
              <a:t>Provisioning API (for embedding into Platforms)</a:t>
            </a:r>
          </a:p>
        </p:txBody>
      </p:sp>
      <p:sp>
        <p:nvSpPr>
          <p:cNvPr id="2" name="">
            <a:extLst xmlns:a="http://schemas.openxmlformats.org/drawingml/2006/main">
              <a:ext uri="{FF2B5EF4-FFF2-40B4-BE49-F238E27FC236}">
                <a16:creationId xmlns:a16="http://schemas.microsoft.com/office/drawing/2014/main" id="{94D077E4-80C2-49C0-9170-F3A0EB248645}"/>
              </a:ext>
            </a:extLst>
          </p:cNvPr>
          <p:cNvSpPr>
            <a:spLocks xmlns:a="http://schemas.openxmlformats.org/drawingml/2006/main" noGrp="1"/>
          </p:cNvSpPr>
          <p:nvPr/>
        </p:nvSpPr>
        <p:spPr>
          <a:xfrm xmlns:a="http://schemas.openxmlformats.org/drawingml/2006/main">
            <a:off x="609600" y="1238250"/>
            <a:ext cx="785812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1">
                <a:solidFill>
                  <a:srgbClr val="635BFF"/>
                </a:solidFill>
                <a:latin typeface="Arial"/>
                <a:ea typeface="Arial"/>
                <a:cs typeface="Arial"/>
              </a:defRPr>
            </a:pPr>
            <a:r>
              <a:rPr sz="2700" b="1">
                <a:solidFill>
                  <a:srgbClr val="635BFF"/>
                </a:solidFill>
                <a:latin typeface="Arial"/>
                <a:ea typeface="Arial"/>
                <a:cs typeface="Arial"/>
              </a:rPr>
              <a:t>Let users provision services</a:t>
            </a:r>
          </a:p>
          <a:p xmlns:a="http://schemas.openxmlformats.org/drawingml/2006/main">
            <a:pPr>
              <a:defRPr sz="2700" b="1">
                <a:solidFill>
                  <a:srgbClr val="635BFF"/>
                </a:solidFill>
                <a:latin typeface="Arial"/>
                <a:ea typeface="Arial"/>
                <a:cs typeface="Arial"/>
              </a:defRPr>
            </a:pPr>
            <a:r>
              <a:rPr sz="2700" b="1">
                <a:solidFill>
                  <a:srgbClr val="635BFF"/>
                </a:solidFill>
                <a:latin typeface="Arial"/>
                <a:ea typeface="Arial"/>
                <a:cs typeface="Arial"/>
              </a:rPr>
              <a:t>without leaving your product</a:t>
            </a:r>
          </a:p>
        </p:txBody>
      </p:sp>
      <p:sp>
        <p:nvSpPr>
          <p:cNvPr id="3" name="">
            <a:extLst xmlns:a="http://schemas.openxmlformats.org/drawingml/2006/main">
              <a:ext uri="{FF2B5EF4-FFF2-40B4-BE49-F238E27FC236}">
                <a16:creationId xmlns:a16="http://schemas.microsoft.com/office/drawing/2014/main" id="{E7E9042D-22B4-4303-BBE5-A7E3AC495F4C}"/>
              </a:ext>
            </a:extLst>
          </p:cNvPr>
          <p:cNvSpPr>
            <a:spLocks xmlns:a="http://schemas.openxmlformats.org/drawingml/2006/main" noGrp="1"/>
          </p:cNvSpPr>
          <p:nvPr/>
        </p:nvSpPr>
        <p:spPr>
          <a:xfrm xmlns:a="http://schemas.openxmlformats.org/drawingml/2006/main">
            <a:off x="609600" y="2619375"/>
            <a:ext cx="79533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5112D"/>
                </a:solidFill>
                <a:latin typeface="Arial"/>
                <a:ea typeface="Arial"/>
                <a:cs typeface="Arial"/>
              </a:defRPr>
            </a:pPr>
            <a:r>
              <a:rPr sz="1875" b="0">
                <a:solidFill>
                  <a:srgbClr val="15112D"/>
                </a:solidFill>
                <a:latin typeface="Arial"/>
                <a:ea typeface="Arial"/>
                <a:cs typeface="Arial"/>
              </a:rPr>
              <a:t>Your backend uses the API for connected accounts.</a:t>
            </a:r>
          </a:p>
          <a:p xmlns:a="http://schemas.openxmlformats.org/drawingml/2006/main">
            <a:pPr>
              <a:defRPr sz="1875" b="0">
                <a:solidFill>
                  <a:srgbClr val="15112D"/>
                </a:solidFill>
                <a:latin typeface="Arial"/>
                <a:ea typeface="Arial"/>
                <a:cs typeface="Arial"/>
              </a:defRPr>
            </a:pPr>
            <a:r>
              <a:rPr sz="1875" b="0">
                <a:solidFill>
                  <a:srgbClr val="15112D"/>
                </a:solidFill>
                <a:latin typeface="Arial"/>
                <a:ea typeface="Arial"/>
                <a:cs typeface="Arial"/>
              </a:rPr>
              <a:t>Create projects, provision resources, retrieve credentials,</a:t>
            </a:r>
          </a:p>
          <a:p xmlns:a="http://schemas.openxmlformats.org/drawingml/2006/main">
            <a:pPr>
              <a:defRPr sz="1875" b="0">
                <a:solidFill>
                  <a:srgbClr val="15112D"/>
                </a:solidFill>
                <a:latin typeface="Arial"/>
                <a:ea typeface="Arial"/>
                <a:cs typeface="Arial"/>
              </a:defRPr>
            </a:pPr>
            <a:r>
              <a:rPr sz="1875" b="0">
                <a:solidFill>
                  <a:srgbClr val="15112D"/>
                </a:solidFill>
                <a:latin typeface="Arial"/>
                <a:ea typeface="Arial"/>
                <a:cs typeface="Arial"/>
              </a:rPr>
              <a:t>and view usage.</a:t>
            </a:r>
          </a:p>
        </p:txBody>
      </p:sp>
      <p:sp>
        <p:nvSpPr>
          <p:cNvPr id="4" name="">
            <a:extLst xmlns:a="http://schemas.openxmlformats.org/drawingml/2006/main">
              <a:ext uri="{FF2B5EF4-FFF2-40B4-BE49-F238E27FC236}">
                <a16:creationId xmlns:a16="http://schemas.microsoft.com/office/drawing/2014/main" id="{F2BF950E-ADD1-4BA9-85D2-D7675033F186}"/>
              </a:ext>
            </a:extLst>
          </p:cNvPr>
          <p:cNvSpPr>
            <a:spLocks xmlns:a="http://schemas.openxmlformats.org/drawingml/2006/main" noGrp="1"/>
          </p:cNvSpPr>
          <p:nvPr/>
        </p:nvSpPr>
        <p:spPr>
          <a:xfrm xmlns:a="http://schemas.openxmlformats.org/drawingml/2006/main">
            <a:off x="609600" y="3971925"/>
            <a:ext cx="7858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15112D"/>
                </a:solidFill>
                <a:latin typeface="Arial"/>
                <a:ea typeface="Arial"/>
                <a:cs typeface="Arial"/>
              </a:defRPr>
            </a:pPr>
            <a:r>
              <a:rPr sz="1725" b="0">
                <a:solidFill>
                  <a:srgbClr val="15112D"/>
                </a:solidFill>
                <a:latin typeface="Arial"/>
                <a:ea typeface="Arial"/>
                <a:cs typeface="Arial"/>
              </a:rPr>
              <a:t>Example: a website builder offering databases and hosting.</a:t>
            </a:r>
          </a:p>
        </p:txBody>
      </p:sp>
      <p:sp>
        <p:nvSpPr>
          <p:cNvPr id="5" name="">
            <a:extLst xmlns:a="http://schemas.openxmlformats.org/drawingml/2006/main">
              <a:ext uri="{FF2B5EF4-FFF2-40B4-BE49-F238E27FC236}">
                <a16:creationId xmlns:a16="http://schemas.microsoft.com/office/drawing/2014/main" id="{17CF6362-89D0-441C-BF12-3D7385D27DC3}"/>
              </a:ext>
            </a:extLst>
          </p:cNvPr>
          <p:cNvSpPr>
            <a:spLocks xmlns:a="http://schemas.openxmlformats.org/drawingml/2006/main" noGrp="1"/>
          </p:cNvSpPr>
          <p:nvPr/>
        </p:nvSpPr>
        <p:spPr>
          <a:xfrm xmlns:a="http://schemas.openxmlformats.org/drawingml/2006/main">
            <a:off x="609600" y="4619625"/>
            <a:ext cx="7858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635BFF"/>
                </a:solidFill>
                <a:latin typeface="Arial"/>
                <a:ea typeface="Arial"/>
                <a:cs typeface="Arial"/>
              </a:defRPr>
            </a:pPr>
            <a:r>
              <a:rPr sz="1575" b="1">
                <a:solidFill>
                  <a:srgbClr val="635BFF"/>
                </a:solidFill>
                <a:latin typeface="Arial"/>
                <a:ea typeface="Arial"/>
                <a:cs typeface="Arial"/>
              </a:rPr>
              <a:t>Private preview. Access requires Stripe onboarding.</a:t>
            </a:r>
          </a:p>
        </p:txBody>
      </p:sp>
    </p:spTree>
    <p:extLst>
      <p:ext uri="{BB962C8B-B14F-4D97-AF65-F5344CB8AC3E}">
        <p14:creationId xmlns:p14="http://schemas.microsoft.com/office/powerpoint/2010/main" val="101730242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D6F874A-8253-486B-B6ED-834BB671C9EB}"/>
              </a:ext>
            </a:extLst>
          </p:cNvPr>
          <p:cNvSpPr>
            <a:spLocks xmlns:a="http://schemas.openxmlformats.org/drawingml/2006/main" noGrp="1"/>
          </p:cNvSpPr>
          <p:nvPr/>
        </p:nvSpPr>
        <p:spPr>
          <a:xfrm xmlns:a="http://schemas.openxmlformats.org/drawingml/2006/main">
            <a:off x="609600" y="409575"/>
            <a:ext cx="7953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15112D"/>
                </a:solidFill>
                <a:latin typeface="Arial"/>
                <a:ea typeface="Arial"/>
                <a:cs typeface="Arial"/>
              </a:defRPr>
            </a:pPr>
            <a:r>
              <a:rPr sz="2850" b="1">
                <a:solidFill>
                  <a:srgbClr val="15112D"/>
                </a:solidFill>
                <a:latin typeface="Arial"/>
                <a:ea typeface="Arial"/>
                <a:cs typeface="Arial"/>
              </a:rPr>
              <a:t>Cost, ownership, and boundaries</a:t>
            </a:r>
          </a:p>
        </p:txBody>
      </p:sp>
      <p:sp>
        <p:nvSpPr>
          <p:cNvPr id="2" name="">
            <a:extLst xmlns:a="http://schemas.openxmlformats.org/drawingml/2006/main">
              <a:ext uri="{FF2B5EF4-FFF2-40B4-BE49-F238E27FC236}">
                <a16:creationId xmlns:a16="http://schemas.microsoft.com/office/drawing/2014/main" id="{043A9A6B-935E-4A6E-B1CB-68BA598E367D}"/>
              </a:ext>
            </a:extLst>
          </p:cNvPr>
          <p:cNvSpPr>
            <a:spLocks xmlns:a="http://schemas.openxmlformats.org/drawingml/2006/main" noGrp="1"/>
          </p:cNvSpPr>
          <p:nvPr/>
        </p:nvSpPr>
        <p:spPr>
          <a:xfrm xmlns:a="http://schemas.openxmlformats.org/drawingml/2006/main">
            <a:off x="609600" y="1228725"/>
            <a:ext cx="78581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635BFF"/>
                </a:solidFill>
                <a:latin typeface="Arial"/>
                <a:ea typeface="Arial"/>
                <a:cs typeface="Arial"/>
              </a:defRPr>
            </a:pPr>
            <a:r>
              <a:rPr sz="2325" b="1">
                <a:solidFill>
                  <a:srgbClr val="635BFF"/>
                </a:solidFill>
                <a:latin typeface="Arial"/>
                <a:ea typeface="Arial"/>
                <a:cs typeface="Arial"/>
              </a:rPr>
              <a:t>Projects is free to use</a:t>
            </a:r>
          </a:p>
        </p:txBody>
      </p:sp>
      <p:sp>
        <p:nvSpPr>
          <p:cNvPr id="3" name="">
            <a:extLst xmlns:a="http://schemas.openxmlformats.org/drawingml/2006/main">
              <a:ext uri="{FF2B5EF4-FFF2-40B4-BE49-F238E27FC236}">
                <a16:creationId xmlns:a16="http://schemas.microsoft.com/office/drawing/2014/main" id="{323ECFBE-6240-4E7B-99CF-BE6ED18E3284}"/>
              </a:ext>
            </a:extLst>
          </p:cNvPr>
          <p:cNvSpPr>
            <a:spLocks xmlns:a="http://schemas.openxmlformats.org/drawingml/2006/main" noGrp="1"/>
          </p:cNvSpPr>
          <p:nvPr/>
        </p:nvSpPr>
        <p:spPr>
          <a:xfrm xmlns:a="http://schemas.openxmlformats.org/drawingml/2006/main">
            <a:off x="609600" y="1704975"/>
            <a:ext cx="78581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15112D"/>
                </a:solidFill>
                <a:latin typeface="Arial"/>
                <a:ea typeface="Arial"/>
                <a:cs typeface="Arial"/>
              </a:defRPr>
            </a:pPr>
            <a:r>
              <a:rPr sz="2025" b="0">
                <a:solidFill>
                  <a:srgbClr val="15112D"/>
                </a:solidFill>
                <a:latin typeface="Arial"/>
                <a:ea typeface="Arial"/>
                <a:cs typeface="Arial"/>
              </a:rPr>
              <a:t>You pay providers at their standard rates.</a:t>
            </a:r>
          </a:p>
        </p:txBody>
      </p:sp>
      <p:sp>
        <p:nvSpPr>
          <p:cNvPr id="4" name="">
            <a:extLst xmlns:a="http://schemas.openxmlformats.org/drawingml/2006/main">
              <a:ext uri="{FF2B5EF4-FFF2-40B4-BE49-F238E27FC236}">
                <a16:creationId xmlns:a16="http://schemas.microsoft.com/office/drawing/2014/main" id="{BF10C0E8-FDAC-463D-802B-1724C44323DC}"/>
              </a:ext>
            </a:extLst>
          </p:cNvPr>
          <p:cNvSpPr>
            <a:spLocks xmlns:a="http://schemas.openxmlformats.org/drawingml/2006/main" noGrp="1"/>
          </p:cNvSpPr>
          <p:nvPr/>
        </p:nvSpPr>
        <p:spPr>
          <a:xfrm xmlns:a="http://schemas.openxmlformats.org/drawingml/2006/main">
            <a:off x="609600" y="2676525"/>
            <a:ext cx="7858125"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15112D"/>
                </a:solidFill>
                <a:latin typeface="Arial"/>
                <a:ea typeface="Arial"/>
                <a:cs typeface="Arial"/>
              </a:defRPr>
            </a:pPr>
            <a:r>
              <a:rPr sz="2100" b="1">
                <a:solidFill>
                  <a:srgbClr val="15112D"/>
                </a:solidFill>
                <a:latin typeface="Arial"/>
                <a:ea typeface="Arial"/>
                <a:cs typeface="Arial"/>
              </a:rPr>
              <a:t>Resources live in accounts you own</a:t>
            </a:r>
          </a:p>
        </p:txBody>
      </p:sp>
      <p:sp>
        <p:nvSpPr>
          <p:cNvPr id="5" name="">
            <a:extLst xmlns:a="http://schemas.openxmlformats.org/drawingml/2006/main">
              <a:ext uri="{FF2B5EF4-FFF2-40B4-BE49-F238E27FC236}">
                <a16:creationId xmlns:a16="http://schemas.microsoft.com/office/drawing/2014/main" id="{DF50F357-09E9-4B4D-8F3C-BAF7AF2B60E3}"/>
              </a:ext>
            </a:extLst>
          </p:cNvPr>
          <p:cNvSpPr>
            <a:spLocks xmlns:a="http://schemas.openxmlformats.org/drawingml/2006/main" noGrp="1"/>
          </p:cNvSpPr>
          <p:nvPr/>
        </p:nvSpPr>
        <p:spPr>
          <a:xfrm xmlns:a="http://schemas.openxmlformats.org/drawingml/2006/main">
            <a:off x="609600" y="3419475"/>
            <a:ext cx="785812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5112D"/>
                </a:solidFill>
                <a:latin typeface="Arial"/>
                <a:ea typeface="Arial"/>
                <a:cs typeface="Arial"/>
              </a:defRPr>
            </a:pPr>
            <a:r>
              <a:rPr sz="1950" b="0">
                <a:solidFill>
                  <a:srgbClr val="15112D"/>
                </a:solidFill>
                <a:latin typeface="Arial"/>
                <a:ea typeface="Arial"/>
                <a:cs typeface="Arial"/>
              </a:rPr>
              <a:t>Your team still builds and tests the app.</a:t>
            </a:r>
          </a:p>
          <a:p xmlns:a="http://schemas.openxmlformats.org/drawingml/2006/main">
            <a:pPr>
              <a:defRPr sz="1950" b="0">
                <a:solidFill>
                  <a:srgbClr val="15112D"/>
                </a:solidFill>
                <a:latin typeface="Arial"/>
                <a:ea typeface="Arial"/>
                <a:cs typeface="Arial"/>
              </a:defRPr>
            </a:pPr>
            <a:r>
              <a:rPr sz="1950" b="0">
                <a:solidFill>
                  <a:srgbClr val="15112D"/>
                </a:solidFill>
                <a:latin typeface="Arial"/>
                <a:ea typeface="Arial"/>
                <a:cs typeface="Arial"/>
              </a:rPr>
              <a:t>Production variables need your host’s setup workflow.</a:t>
            </a:r>
          </a:p>
        </p:txBody>
      </p:sp>
    </p:spTree>
    <p:extLst>
      <p:ext uri="{BB962C8B-B14F-4D97-AF65-F5344CB8AC3E}">
        <p14:creationId xmlns:p14="http://schemas.microsoft.com/office/powerpoint/2010/main" val="213373512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2026-09-09T14:58:14.8510000Z</dcterms:created>
  <dcterms:modified xsi:type="dcterms:W3CDTF">2026-09-09T14:58:14.8510000Z</dcterms:modified>
</coreProperties>
</file>